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257" r:id="rId3"/>
    <p:sldId id="258" r:id="rId4"/>
    <p:sldId id="259" r:id="rId5"/>
    <p:sldId id="260" r:id="rId6"/>
    <p:sldId id="261" r:id="rId7"/>
    <p:sldId id="262" r:id="rId8"/>
    <p:sldId id="299"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a:srgbClr val="663300"/>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4" d="100"/>
          <a:sy n="74" d="100"/>
        </p:scale>
        <p:origin x="-1266" y="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A27D7C-F2BF-4CC0-902A-56FAFF5976F1}" type="datetimeFigureOut">
              <a:rPr lang="fr-FR" smtClean="0"/>
              <a:pPr/>
              <a:t>22/05/2014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9F2907-3609-4A4D-BE63-1E6688D68B7E}"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FD9F2907-3609-4A4D-BE63-1E6688D68B7E}" type="slidenum">
              <a:rPr lang="fr-FR" smtClean="0"/>
              <a:pPr/>
              <a:t>17</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9C30D07-93E6-4DAC-8D08-AB7007EBEB0B}" type="datetimeFigureOut">
              <a:rPr lang="fr-FR" smtClean="0"/>
              <a:pPr/>
              <a:t>22/05/2014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8559427-84CE-4CA5-8B30-0980D910300A}" type="slidenum">
              <a:rPr lang="fr-FR" smtClean="0"/>
              <a:pPr/>
              <a:t>‹N°›</a:t>
            </a:fld>
            <a:endParaRPr lang="fr-FR"/>
          </a:p>
        </p:txBody>
      </p:sp>
    </p:spTree>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9C30D07-93E6-4DAC-8D08-AB7007EBEB0B}" type="datetimeFigureOut">
              <a:rPr lang="fr-FR" smtClean="0"/>
              <a:pPr/>
              <a:t>22/05/2014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8559427-84CE-4CA5-8B30-0980D910300A}" type="slidenum">
              <a:rPr lang="fr-FR" smtClean="0"/>
              <a:pPr/>
              <a:t>‹N°›</a:t>
            </a:fld>
            <a:endParaRPr lang="fr-FR"/>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9C30D07-93E6-4DAC-8D08-AB7007EBEB0B}" type="datetimeFigureOut">
              <a:rPr lang="fr-FR" smtClean="0"/>
              <a:pPr/>
              <a:t>22/05/2014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8559427-84CE-4CA5-8B30-0980D910300A}" type="slidenum">
              <a:rPr lang="fr-FR" smtClean="0"/>
              <a:pPr/>
              <a:t>‹N°›</a:t>
            </a:fld>
            <a:endParaRPr lang="fr-FR"/>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9C30D07-93E6-4DAC-8D08-AB7007EBEB0B}" type="datetimeFigureOut">
              <a:rPr lang="fr-FR" smtClean="0"/>
              <a:pPr/>
              <a:t>22/05/2014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8559427-84CE-4CA5-8B30-0980D910300A}" type="slidenum">
              <a:rPr lang="fr-FR" smtClean="0"/>
              <a:pPr/>
              <a:t>‹N°›</a:t>
            </a:fld>
            <a:endParaRPr lang="fr-FR"/>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9C30D07-93E6-4DAC-8D08-AB7007EBEB0B}" type="datetimeFigureOut">
              <a:rPr lang="fr-FR" smtClean="0"/>
              <a:pPr/>
              <a:t>22/05/2014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8559427-84CE-4CA5-8B30-0980D910300A}" type="slidenum">
              <a:rPr lang="fr-FR" smtClean="0"/>
              <a:pPr/>
              <a:t>‹N°›</a:t>
            </a:fld>
            <a:endParaRPr lang="fr-FR"/>
          </a:p>
        </p:txBody>
      </p:sp>
    </p:spTree>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9C30D07-93E6-4DAC-8D08-AB7007EBEB0B}" type="datetimeFigureOut">
              <a:rPr lang="fr-FR" smtClean="0"/>
              <a:pPr/>
              <a:t>22/05/2014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8559427-84CE-4CA5-8B30-0980D910300A}" type="slidenum">
              <a:rPr lang="fr-FR" smtClean="0"/>
              <a:pPr/>
              <a:t>‹N°›</a:t>
            </a:fld>
            <a:endParaRPr lang="fr-FR"/>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9C30D07-93E6-4DAC-8D08-AB7007EBEB0B}" type="datetimeFigureOut">
              <a:rPr lang="fr-FR" smtClean="0"/>
              <a:pPr/>
              <a:t>22/05/2014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8559427-84CE-4CA5-8B30-0980D910300A}" type="slidenum">
              <a:rPr lang="fr-FR" smtClean="0"/>
              <a:pPr/>
              <a:t>‹N°›</a:t>
            </a:fld>
            <a:endParaRPr lang="fr-FR"/>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9C30D07-93E6-4DAC-8D08-AB7007EBEB0B}" type="datetimeFigureOut">
              <a:rPr lang="fr-FR" smtClean="0"/>
              <a:pPr/>
              <a:t>22/05/2014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8559427-84CE-4CA5-8B30-0980D910300A}" type="slidenum">
              <a:rPr lang="fr-FR" smtClean="0"/>
              <a:pPr/>
              <a:t>‹N°›</a:t>
            </a:fld>
            <a:endParaRPr lang="fr-FR"/>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9C30D07-93E6-4DAC-8D08-AB7007EBEB0B}" type="datetimeFigureOut">
              <a:rPr lang="fr-FR" smtClean="0"/>
              <a:pPr/>
              <a:t>22/05/2014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8559427-84CE-4CA5-8B30-0980D910300A}" type="slidenum">
              <a:rPr lang="fr-FR" smtClean="0"/>
              <a:pPr/>
              <a:t>‹N°›</a:t>
            </a:fld>
            <a:endParaRPr lang="fr-FR"/>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9C30D07-93E6-4DAC-8D08-AB7007EBEB0B}" type="datetimeFigureOut">
              <a:rPr lang="fr-FR" smtClean="0"/>
              <a:pPr/>
              <a:t>22/05/2014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8559427-84CE-4CA5-8B30-0980D910300A}" type="slidenum">
              <a:rPr lang="fr-FR" smtClean="0"/>
              <a:pPr/>
              <a:t>‹N°›</a:t>
            </a:fld>
            <a:endParaRPr lang="fr-FR"/>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9C30D07-93E6-4DAC-8D08-AB7007EBEB0B}" type="datetimeFigureOut">
              <a:rPr lang="fr-FR" smtClean="0"/>
              <a:pPr/>
              <a:t>22/05/2014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8559427-84CE-4CA5-8B30-0980D910300A}" type="slidenum">
              <a:rPr lang="fr-FR" smtClean="0"/>
              <a:pPr/>
              <a:t>‹N°›</a:t>
            </a:fld>
            <a:endParaRPr lang="fr-FR"/>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C30D07-93E6-4DAC-8D08-AB7007EBEB0B}" type="datetimeFigureOut">
              <a:rPr lang="fr-FR" smtClean="0"/>
              <a:pPr/>
              <a:t>22/05/2014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559427-84CE-4CA5-8B30-0980D910300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edg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4339" name="Rectangle 3"/>
          <p:cNvSpPr>
            <a:spLocks noChangeArrowheads="1"/>
          </p:cNvSpPr>
          <p:nvPr/>
        </p:nvSpPr>
        <p:spPr bwMode="auto">
          <a:xfrm>
            <a:off x="714348" y="1714488"/>
            <a:ext cx="7572428"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sz="36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عمل تأليفي</a:t>
            </a:r>
            <a:r>
              <a:rPr kumimoji="0" lang="fr-FR" sz="36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kumimoji="0" lang="ar-SA" sz="36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حول</a:t>
            </a:r>
            <a:r>
              <a:rPr kumimoji="0" lang="fr-FR" sz="36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kumimoji="0" lang="ar-SA" sz="36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رواية</a:t>
            </a:r>
            <a:r>
              <a:rPr kumimoji="0" lang="fr-FR" sz="36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kumimoji="0" lang="ar-SA" sz="36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حدث أبو هريرة</a:t>
            </a:r>
            <a:r>
              <a:rPr kumimoji="0" lang="fr-FR" sz="36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kumimoji="0" lang="ar-SA" sz="36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قال</a:t>
            </a:r>
            <a:r>
              <a:rPr kumimoji="0" lang="fr-FR" sz="36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endParaRPr kumimoji="0" lang="fr-FR" sz="32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
        <p:nvSpPr>
          <p:cNvPr id="14340" name="Rectangle 4"/>
          <p:cNvSpPr>
            <a:spLocks noChangeArrowheads="1"/>
          </p:cNvSpPr>
          <p:nvPr/>
        </p:nvSpPr>
        <p:spPr bwMode="auto">
          <a:xfrm>
            <a:off x="3857620" y="2428868"/>
            <a:ext cx="442909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accent6">
                    <a:lumMod val="50000"/>
                  </a:schemeClr>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*مسيرة  أبي هريرة من البعث إلى البعث : </a:t>
            </a:r>
            <a:endParaRPr kumimoji="0" lang="ar-SA" sz="2800" b="1" i="0" u="none" strike="noStrike" cap="none" normalizeH="0" baseline="0" dirty="0" smtClean="0">
              <a:ln>
                <a:noFill/>
              </a:ln>
              <a:solidFill>
                <a:schemeClr val="accent6">
                  <a:lumMod val="50000"/>
                </a:schemeClr>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9"/>
                                        </p:tgtEl>
                                        <p:attrNameLst>
                                          <p:attrName>style.visibility</p:attrName>
                                        </p:attrNameLst>
                                      </p:cBhvr>
                                      <p:to>
                                        <p:strVal val="visible"/>
                                      </p:to>
                                    </p:set>
                                    <p:anim calcmode="lin" valueType="num">
                                      <p:cBhvr additive="base">
                                        <p:cTn id="7" dur="500" fill="hold"/>
                                        <p:tgtEl>
                                          <p:spTgt spid="14339"/>
                                        </p:tgtEl>
                                        <p:attrNameLst>
                                          <p:attrName>ppt_x</p:attrName>
                                        </p:attrNameLst>
                                      </p:cBhvr>
                                      <p:tavLst>
                                        <p:tav tm="0">
                                          <p:val>
                                            <p:strVal val="#ppt_x"/>
                                          </p:val>
                                        </p:tav>
                                        <p:tav tm="100000">
                                          <p:val>
                                            <p:strVal val="#ppt_x"/>
                                          </p:val>
                                        </p:tav>
                                      </p:tavLst>
                                    </p:anim>
                                    <p:anim calcmode="lin" valueType="num">
                                      <p:cBhvr additive="base">
                                        <p:cTn id="8" dur="500" fill="hold"/>
                                        <p:tgtEl>
                                          <p:spTgt spid="1433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4340"/>
                                        </p:tgtEl>
                                        <p:attrNameLst>
                                          <p:attrName>style.visibility</p:attrName>
                                        </p:attrNameLst>
                                      </p:cBhvr>
                                      <p:to>
                                        <p:strVal val="visible"/>
                                      </p:to>
                                    </p:set>
                                    <p:animEffect transition="in" filter="fade">
                                      <p:cBhvr>
                                        <p:cTn id="13" dur="2000"/>
                                        <p:tgtEl>
                                          <p:spTgt spid="14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p:bldP spid="1434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214282" y="1357298"/>
            <a:ext cx="7643866"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50000"/>
              </a:lnSpc>
              <a:spcBef>
                <a:spcPct val="0"/>
              </a:spcBef>
              <a:spcAft>
                <a:spcPct val="0"/>
              </a:spcAft>
              <a:buClrTx/>
              <a:buSzTx/>
              <a:buFontTx/>
              <a:buChar char="•"/>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انتاب أبا هريرة وعي بان ما مر من حياته السابقة كان لا معنى له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لا نكهة .</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Char char="•"/>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تولد فيه شوق إلى ضرب جديد من الوجود.</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Char char="•"/>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فتح عينيه على متع الدنيا:الطعام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لذته،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الخمر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سكرتها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لذة الجنس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نشوة الحب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المرض.</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Char char="•"/>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وجد أبو هريرة في ريحانة هذه موضوعا لتحقيق ذاته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كان معها شأن دام ثلاثة سنين، ذاقته أفانين اللذة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أدخلته في زمرة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عبدة</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الجسد.</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Char char="•"/>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تجربة الحب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الحس: امتدت على سبعة أحاديث:</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Char char="•"/>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"حديث البعث الأول": قدم جوانب من شخصية أبي هريرة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خبر بعثه.</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Char char="•"/>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"حديث المزح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الجد": التعريف بريحانة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حديث التعارف في الخمر": التعارف بين أبي هريرة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ريحانة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"حديث الحس": بداية التحول عن ريحانة.</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Char char="•"/>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"حديث الوضع": التحول عنها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أخيرا "حديث الوضع أيضا": الانفصال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القطيعة.</a:t>
            </a:r>
            <a:endParaRPr kumimoji="0" lang="ar-TN"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3967530" y="857232"/>
            <a:ext cx="3485249" cy="523220"/>
          </a:xfrm>
          <a:prstGeom prst="rect">
            <a:avLst/>
          </a:prstGeom>
        </p:spPr>
        <p:txBody>
          <a:bodyPr wrap="none">
            <a:spAutoFit/>
          </a:bodyPr>
          <a:lstStyle/>
          <a:p>
            <a:pPr lvl="0" algn="r" rtl="1" fontAlgn="base">
              <a:spcBef>
                <a:spcPct val="0"/>
              </a:spcBef>
              <a:spcAft>
                <a:spcPct val="0"/>
              </a:spcAft>
            </a:pPr>
            <a:r>
              <a:rPr lang="ar-TN" sz="2800" b="1" dirty="0" smtClean="0">
                <a:solidFill>
                  <a:srgbClr val="663300"/>
                </a:solidFill>
                <a:effectLst>
                  <a:glow rad="228600">
                    <a:schemeClr val="accent6">
                      <a:satMod val="175000"/>
                      <a:alpha val="40000"/>
                    </a:schemeClr>
                  </a:glow>
                  <a:outerShdw blurRad="38100" dist="38100" dir="2700000" algn="tl">
                    <a:srgbClr val="000000">
                      <a:alpha val="43137"/>
                    </a:srgbClr>
                  </a:outerShdw>
                </a:effectLst>
                <a:latin typeface="Times New Roman" pitchFamily="18" charset="0"/>
                <a:ea typeface="Calibri" pitchFamily="34" charset="0"/>
                <a:cs typeface="Times New Roman" pitchFamily="18" charset="0"/>
              </a:rPr>
              <a:t>هـ - أطــوارهــا/ مـــراحلهــا:</a:t>
            </a:r>
            <a:endParaRPr lang="fr-FR" sz="2800" b="1" dirty="0" smtClean="0">
              <a:solidFill>
                <a:srgbClr val="663300"/>
              </a:solidFill>
              <a:effectLst>
                <a:glow rad="228600">
                  <a:schemeClr val="accent6">
                    <a:satMod val="175000"/>
                    <a:alpha val="40000"/>
                  </a:schemeClr>
                </a:glow>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1505">
                                            <p:txEl>
                                              <p:pRg st="0" end="0"/>
                                            </p:txEl>
                                          </p:spTgt>
                                        </p:tgtEl>
                                        <p:attrNameLst>
                                          <p:attrName>style.visibility</p:attrName>
                                        </p:attrNameLst>
                                      </p:cBhvr>
                                      <p:to>
                                        <p:strVal val="visible"/>
                                      </p:to>
                                    </p:set>
                                    <p:anim calcmode="lin" valueType="num">
                                      <p:cBhvr additive="base">
                                        <p:cTn id="13" dur="500" fill="hold"/>
                                        <p:tgtEl>
                                          <p:spTgt spid="2150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50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1505">
                                            <p:txEl>
                                              <p:pRg st="1" end="1"/>
                                            </p:txEl>
                                          </p:spTgt>
                                        </p:tgtEl>
                                        <p:attrNameLst>
                                          <p:attrName>style.visibility</p:attrName>
                                        </p:attrNameLst>
                                      </p:cBhvr>
                                      <p:to>
                                        <p:strVal val="visible"/>
                                      </p:to>
                                    </p:set>
                                    <p:anim calcmode="lin" valueType="num">
                                      <p:cBhvr additive="base">
                                        <p:cTn id="19" dur="500" fill="hold"/>
                                        <p:tgtEl>
                                          <p:spTgt spid="2150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50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1505">
                                            <p:txEl>
                                              <p:pRg st="2" end="2"/>
                                            </p:txEl>
                                          </p:spTgt>
                                        </p:tgtEl>
                                        <p:attrNameLst>
                                          <p:attrName>style.visibility</p:attrName>
                                        </p:attrNameLst>
                                      </p:cBhvr>
                                      <p:to>
                                        <p:strVal val="visible"/>
                                      </p:to>
                                    </p:set>
                                    <p:anim calcmode="lin" valueType="num">
                                      <p:cBhvr additive="base">
                                        <p:cTn id="25" dur="500" fill="hold"/>
                                        <p:tgtEl>
                                          <p:spTgt spid="2150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150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1505">
                                            <p:txEl>
                                              <p:pRg st="3" end="3"/>
                                            </p:txEl>
                                          </p:spTgt>
                                        </p:tgtEl>
                                        <p:attrNameLst>
                                          <p:attrName>style.visibility</p:attrName>
                                        </p:attrNameLst>
                                      </p:cBhvr>
                                      <p:to>
                                        <p:strVal val="visible"/>
                                      </p:to>
                                    </p:set>
                                    <p:anim calcmode="lin" valueType="num">
                                      <p:cBhvr additive="base">
                                        <p:cTn id="31" dur="500" fill="hold"/>
                                        <p:tgtEl>
                                          <p:spTgt spid="2150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150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1505">
                                            <p:txEl>
                                              <p:pRg st="4" end="4"/>
                                            </p:txEl>
                                          </p:spTgt>
                                        </p:tgtEl>
                                        <p:attrNameLst>
                                          <p:attrName>style.visibility</p:attrName>
                                        </p:attrNameLst>
                                      </p:cBhvr>
                                      <p:to>
                                        <p:strVal val="visible"/>
                                      </p:to>
                                    </p:set>
                                    <p:anim calcmode="lin" valueType="num">
                                      <p:cBhvr additive="base">
                                        <p:cTn id="37" dur="500" fill="hold"/>
                                        <p:tgtEl>
                                          <p:spTgt spid="2150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150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1505">
                                            <p:txEl>
                                              <p:pRg st="5" end="5"/>
                                            </p:txEl>
                                          </p:spTgt>
                                        </p:tgtEl>
                                        <p:attrNameLst>
                                          <p:attrName>style.visibility</p:attrName>
                                        </p:attrNameLst>
                                      </p:cBhvr>
                                      <p:to>
                                        <p:strVal val="visible"/>
                                      </p:to>
                                    </p:set>
                                    <p:anim calcmode="lin" valueType="num">
                                      <p:cBhvr additive="base">
                                        <p:cTn id="43" dur="500" fill="hold"/>
                                        <p:tgtEl>
                                          <p:spTgt spid="21505">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150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1505">
                                            <p:txEl>
                                              <p:pRg st="6" end="6"/>
                                            </p:txEl>
                                          </p:spTgt>
                                        </p:tgtEl>
                                        <p:attrNameLst>
                                          <p:attrName>style.visibility</p:attrName>
                                        </p:attrNameLst>
                                      </p:cBhvr>
                                      <p:to>
                                        <p:strVal val="visible"/>
                                      </p:to>
                                    </p:set>
                                    <p:anim calcmode="lin" valueType="num">
                                      <p:cBhvr additive="base">
                                        <p:cTn id="49" dur="500" fill="hold"/>
                                        <p:tgtEl>
                                          <p:spTgt spid="21505">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150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1505">
                                            <p:txEl>
                                              <p:pRg st="7" end="7"/>
                                            </p:txEl>
                                          </p:spTgt>
                                        </p:tgtEl>
                                        <p:attrNameLst>
                                          <p:attrName>style.visibility</p:attrName>
                                        </p:attrNameLst>
                                      </p:cBhvr>
                                      <p:to>
                                        <p:strVal val="visible"/>
                                      </p:to>
                                    </p:set>
                                    <p:anim calcmode="lin" valueType="num">
                                      <p:cBhvr additive="base">
                                        <p:cTn id="55" dur="500" fill="hold"/>
                                        <p:tgtEl>
                                          <p:spTgt spid="21505">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150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407375" y="2000240"/>
            <a:ext cx="7215238"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50000"/>
              </a:lnSpc>
              <a:spcBef>
                <a:spcPct val="0"/>
              </a:spcBef>
              <a:spcAft>
                <a:spcPct val="0"/>
              </a:spcAft>
              <a:buClrTx/>
              <a:buSzTx/>
              <a:buFontTx/>
              <a:buNone/>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جاءت في سبعة أحاديث:</a:t>
            </a:r>
            <a:endParaRPr kumimoji="0" lang="fr-FR" sz="2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50000"/>
              </a:lnSpc>
              <a:spcBef>
                <a:spcPct val="0"/>
              </a:spcBef>
              <a:spcAft>
                <a:spcPct val="0"/>
              </a:spcAft>
              <a:buClrTx/>
              <a:buSzTx/>
              <a:buFontTx/>
              <a:buChar char="•"/>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"حديث الشوق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الوحدة "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حديث الحق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الباطل"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"حديث الحاجة"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"حديث الطين" وهي أحاديث رابطة بين التجربة السابقة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تجربة العدد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حديث الكلب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حديث العدد. و يمثلان خوض تجربة الجماعة، أخيرا "حديث الجماعة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الوحشية"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يمثل نتيجة التجربة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التحول عنها.</a:t>
            </a:r>
            <a:endParaRPr kumimoji="0" lang="fr-FR" sz="2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a:t>
            </a:r>
            <a:endParaRPr kumimoji="0" lang="ar-TN" sz="2000" b="0" i="0" u="none" strike="noStrike" cap="none" normalizeH="0" baseline="0" dirty="0" smtClean="0">
              <a:ln>
                <a:noFill/>
              </a:ln>
              <a:solidFill>
                <a:schemeClr val="tx1"/>
              </a:solidFill>
              <a:effectLst/>
              <a:latin typeface="Arial" pitchFamily="34" charset="0"/>
              <a:cs typeface="+mj-cs"/>
            </a:endParaRPr>
          </a:p>
        </p:txBody>
      </p:sp>
      <p:sp>
        <p:nvSpPr>
          <p:cNvPr id="5" name="Rectangle 4"/>
          <p:cNvSpPr/>
          <p:nvPr/>
        </p:nvSpPr>
        <p:spPr>
          <a:xfrm>
            <a:off x="2857488" y="857232"/>
            <a:ext cx="3443571" cy="584775"/>
          </a:xfrm>
          <a:prstGeom prst="rect">
            <a:avLst/>
          </a:prstGeom>
        </p:spPr>
        <p:txBody>
          <a:bodyPr wrap="none">
            <a:spAutoFit/>
          </a:bodyPr>
          <a:lstStyle/>
          <a:p>
            <a:pPr marL="514350" indent="-514350" algn="justLow" rtl="1" fontAlgn="base">
              <a:spcBef>
                <a:spcPct val="0"/>
              </a:spcBef>
              <a:spcAft>
                <a:spcPct val="0"/>
              </a:spcAft>
              <a:buFont typeface="+mj-lt"/>
              <a:buAutoNum type="arabicPeriod" startAt="2"/>
            </a:pPr>
            <a:r>
              <a:rPr lang="ar-TN" sz="3200" b="1" dirty="0" smtClean="0">
                <a:ln w="50800"/>
                <a:solidFill>
                  <a:srgbClr val="008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تجــــــــربة الجماعة:</a:t>
            </a:r>
            <a:endParaRPr lang="fr-FR" sz="3200" b="1" dirty="0" smtClean="0">
              <a:ln w="50800"/>
              <a:solidFill>
                <a:srgbClr val="008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5601">
                                            <p:txEl>
                                              <p:pRg st="0" end="0"/>
                                            </p:txEl>
                                          </p:spTgt>
                                        </p:tgtEl>
                                        <p:attrNameLst>
                                          <p:attrName>style.visibility</p:attrName>
                                        </p:attrNameLst>
                                      </p:cBhvr>
                                      <p:to>
                                        <p:strVal val="visible"/>
                                      </p:to>
                                    </p:set>
                                    <p:anim calcmode="lin" valueType="num">
                                      <p:cBhvr additive="base">
                                        <p:cTn id="13" dur="500" fill="hold"/>
                                        <p:tgtEl>
                                          <p:spTgt spid="2560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60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5601">
                                            <p:txEl>
                                              <p:pRg st="1" end="1"/>
                                            </p:txEl>
                                          </p:spTgt>
                                        </p:tgtEl>
                                        <p:attrNameLst>
                                          <p:attrName>style.visibility</p:attrName>
                                        </p:attrNameLst>
                                      </p:cBhvr>
                                      <p:to>
                                        <p:strVal val="visible"/>
                                      </p:to>
                                    </p:set>
                                    <p:anim calcmode="lin" valueType="num">
                                      <p:cBhvr additive="base">
                                        <p:cTn id="19" dur="500" fill="hold"/>
                                        <p:tgtEl>
                                          <p:spTgt spid="2560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560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357158" y="1571612"/>
            <a:ext cx="7429552"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50000"/>
              </a:lnSpc>
              <a:spcBef>
                <a:spcPct val="0"/>
              </a:spcBef>
              <a:spcAft>
                <a:spcPct val="0"/>
              </a:spcAft>
              <a:buClrTx/>
              <a:buSzTx/>
              <a:buFontTx/>
              <a:buNone/>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أيقن أبو هريرة قصور الجنس عن ملء كيان المرء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انه في الإنسان جانب محدود ضيق رتيب يفضي إلى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الملال</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و أن الحياة لا يمكن إن تنحصر في علاقة ضيقة بين رجل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امرأة إذ من شأن هذه التجربة أن تعمق في الإنسان الشعور بالضيق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هو ما أحس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به</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أبو هريرة إذ ولدت فيه تجربة الحس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الحب شعورا ملحا بوجوب التواصل مع الغير، فلم ير بدا مع استئناف الرحيل بحثا عن معنى آخر للحياة يراه اخلق بإنسانيته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ادحض للموت، فلم يتردد أبو هريرة في وضع ريحانة "كما تضع الحامل المعسر" بعد إن استحالت بيتا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رفض حصر كيانه في حدود فرديته لما فيه من قصور، مفضلا العيش في الناس"لعله ضيق محبس النفس الفرد"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بقول لكهلان" انه يا كهلان إذا كره المرء الحصر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القصر طلب كثرة اليم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اشتاق إلى العدد"</a:t>
            </a:r>
            <a:endParaRPr kumimoji="0" lang="ar-TN"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5246657" y="642918"/>
            <a:ext cx="1955985" cy="523220"/>
          </a:xfrm>
          <a:prstGeom prst="rect">
            <a:avLst/>
          </a:prstGeom>
        </p:spPr>
        <p:txBody>
          <a:bodyPr wrap="none">
            <a:spAutoFit/>
          </a:bodyPr>
          <a:lstStyle/>
          <a:p>
            <a:pPr lvl="0" algn="r" rtl="1" fontAlgn="base">
              <a:spcBef>
                <a:spcPct val="0"/>
              </a:spcBef>
              <a:spcAft>
                <a:spcPct val="0"/>
              </a:spcAft>
            </a:pPr>
            <a:r>
              <a:rPr lang="ar-TN" sz="2800" b="1" dirty="0" smtClean="0">
                <a:solidFill>
                  <a:srgbClr val="663300"/>
                </a:solidFill>
                <a:effectLst>
                  <a:glow rad="228600">
                    <a:schemeClr val="accent6">
                      <a:satMod val="175000"/>
                      <a:alpha val="40000"/>
                    </a:schemeClr>
                  </a:glow>
                  <a:outerShdw blurRad="38100" dist="38100" dir="2700000" algn="tl">
                    <a:srgbClr val="000000">
                      <a:alpha val="43137"/>
                    </a:srgbClr>
                  </a:outerShdw>
                </a:effectLst>
                <a:latin typeface="Times New Roman" pitchFamily="18" charset="0"/>
                <a:ea typeface="Calibri" pitchFamily="34" charset="0"/>
                <a:cs typeface="Times New Roman" pitchFamily="18" charset="0"/>
              </a:rPr>
              <a:t>أ- دوافعهــــــا: </a:t>
            </a:r>
            <a:endParaRPr lang="fr-FR" sz="2800" b="1" dirty="0" smtClean="0">
              <a:solidFill>
                <a:srgbClr val="663300"/>
              </a:solidFill>
              <a:effectLst>
                <a:glow rad="228600">
                  <a:schemeClr val="accent6">
                    <a:satMod val="175000"/>
                    <a:alpha val="40000"/>
                  </a:schemeClr>
                </a:glow>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4577">
                                            <p:txEl>
                                              <p:pRg st="0" end="0"/>
                                            </p:txEl>
                                          </p:spTgt>
                                        </p:tgtEl>
                                        <p:attrNameLst>
                                          <p:attrName>style.visibility</p:attrName>
                                        </p:attrNameLst>
                                      </p:cBhvr>
                                      <p:to>
                                        <p:strVal val="visible"/>
                                      </p:to>
                                    </p:set>
                                    <p:anim calcmode="lin" valueType="num">
                                      <p:cBhvr additive="base">
                                        <p:cTn id="13" dur="500" fill="hold"/>
                                        <p:tgtEl>
                                          <p:spTgt spid="2457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13823" y="1387171"/>
            <a:ext cx="7929586"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50000"/>
              </a:lnSpc>
              <a:spcBef>
                <a:spcPct val="0"/>
              </a:spcBef>
              <a:spcAft>
                <a:spcPct val="0"/>
              </a:spcAft>
              <a:buClrTx/>
              <a:buSzTx/>
              <a:buFontTx/>
              <a:buChar char="•"/>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يأتي حديث الطين ليهدي أبا هريرة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يرسم له معالم الطريق.</a:t>
            </a:r>
            <a:endParaRPr kumimoji="0" lang="fr-FR" sz="2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فقد كان ذات يوم بوادي كراع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القصيم</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فرأى في نومه رؤيا لقوم "حينا كالنمل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حينا كالفيلة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هم يعجنون طينا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يجعلون الحجر على الحجر فيشدونه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به</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و يتخذون صروحا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من بينهم جماعة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يغنون</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شعرا يوقعونه على أحجارهم يرفعونها:</a:t>
            </a:r>
            <a:endParaRPr kumimoji="0" lang="fr-FR" sz="2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50000"/>
              </a:lnSpc>
              <a:spcBef>
                <a:spcPct val="0"/>
              </a:spcBef>
              <a:spcAft>
                <a:spcPct val="0"/>
              </a:spcAft>
              <a:buClrTx/>
              <a:buSzTx/>
              <a:buFontTx/>
              <a:buChar char="•"/>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إدراك أبي هريرة من خلال هذه الرؤيا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هذه التراتيل أن العقل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الفكر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الروح صدى إلى العدم مآله،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أن الإنسان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إن كان حجمه"كالنمل" فإن إرادته لا تحد "كالفيل". </a:t>
            </a:r>
            <a:endParaRPr kumimoji="0" lang="fr-FR" sz="2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50000"/>
              </a:lnSpc>
              <a:spcBef>
                <a:spcPct val="0"/>
              </a:spcBef>
              <a:spcAft>
                <a:spcPct val="0"/>
              </a:spcAft>
              <a:buClrTx/>
              <a:buSzTx/>
              <a:buFontTx/>
              <a:buChar char="•"/>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فجمع شتات نفسه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انتفض أقوى</a:t>
            </a:r>
            <a:r>
              <a:rPr kumimoji="0" lang="ar-TN" sz="2000" b="0" i="0" u="none" strike="noStrike" cap="none" normalizeH="0" dirty="0" smtClean="0">
                <a:ln>
                  <a:noFill/>
                </a:ln>
                <a:solidFill>
                  <a:schemeClr val="tx1"/>
                </a:solidFill>
                <a:effectLst/>
                <a:latin typeface="Times New Roman" pitchFamily="18" charset="0"/>
                <a:ea typeface="Calibri" pitchFamily="34" charset="0"/>
                <a:cs typeface="+mj-cs"/>
              </a:rPr>
              <a:t> </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ما يكون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أعتى</a:t>
            </a:r>
            <a:endParaRPr kumimoji="0" lang="fr-FR" sz="2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50000"/>
              </a:lnSpc>
              <a:spcBef>
                <a:spcPct val="0"/>
              </a:spcBef>
              <a:spcAft>
                <a:spcPct val="0"/>
              </a:spcAft>
              <a:buClrTx/>
              <a:buSzTx/>
              <a:buFontTx/>
              <a:buChar char="•"/>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إطلاع أبي هريرة عليهم بكلبه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عصاه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شعره المرسل " في هيأة بين الرسول الهادي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له جنة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الزعيم السياسي داعيا إياهم إلى مذهب غريب عنهم قوامه الفعل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البناء.</a:t>
            </a: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mj-cs"/>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إدخال أبي هريرة الجائعين جنته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يشبعهم من خيراتها،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يخرج من الضعفاء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المستغلين كتائب ثائرة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mj-cs"/>
              </a:rPr>
              <a:t>.</a:t>
            </a:r>
            <a:r>
              <a:rPr kumimoji="0" lang="fr-FR" sz="2000" b="0" i="0" u="none" strike="noStrike" cap="none" normalizeH="0" baseline="0" dirty="0" smtClean="0">
                <a:ln>
                  <a:noFill/>
                </a:ln>
                <a:solidFill>
                  <a:schemeClr val="tx1"/>
                </a:solidFill>
                <a:effectLst/>
                <a:latin typeface="Arial" pitchFamily="34" charset="0"/>
                <a:cs typeface="+mj-cs"/>
              </a:rPr>
              <a:t> </a:t>
            </a:r>
          </a:p>
        </p:txBody>
      </p:sp>
      <p:sp>
        <p:nvSpPr>
          <p:cNvPr id="5" name="Rectangle 4"/>
          <p:cNvSpPr/>
          <p:nvPr/>
        </p:nvSpPr>
        <p:spPr>
          <a:xfrm>
            <a:off x="4908422" y="785794"/>
            <a:ext cx="2465740" cy="523220"/>
          </a:xfrm>
          <a:prstGeom prst="rect">
            <a:avLst/>
          </a:prstGeom>
        </p:spPr>
        <p:txBody>
          <a:bodyPr wrap="none">
            <a:spAutoFit/>
          </a:bodyPr>
          <a:lstStyle/>
          <a:p>
            <a:pPr algn="r" rtl="1" fontAlgn="base">
              <a:spcBef>
                <a:spcPct val="0"/>
              </a:spcBef>
              <a:spcAft>
                <a:spcPct val="0"/>
              </a:spcAft>
            </a:pPr>
            <a:r>
              <a:rPr lang="ar-TN" sz="2800" b="1" dirty="0" smtClean="0">
                <a:solidFill>
                  <a:srgbClr val="663300"/>
                </a:solidFill>
                <a:effectLst>
                  <a:glow rad="228600">
                    <a:schemeClr val="accent6">
                      <a:satMod val="175000"/>
                      <a:alpha val="40000"/>
                    </a:schemeClr>
                  </a:glow>
                  <a:outerShdw blurRad="38100" dist="38100" dir="2700000" algn="tl">
                    <a:srgbClr val="000000">
                      <a:alpha val="43137"/>
                    </a:srgbClr>
                  </a:outerShdw>
                </a:effectLst>
                <a:latin typeface="Times New Roman" pitchFamily="18" charset="0"/>
                <a:ea typeface="Calibri" pitchFamily="34" charset="0"/>
                <a:cs typeface="Times New Roman" pitchFamily="18" charset="0"/>
              </a:rPr>
              <a:t>ب – أطـــــوارهـــا: </a:t>
            </a:r>
            <a:endParaRPr lang="fr-FR" sz="2800" b="1" dirty="0" smtClean="0">
              <a:solidFill>
                <a:srgbClr val="663300"/>
              </a:solidFill>
              <a:effectLst>
                <a:glow rad="228600">
                  <a:schemeClr val="accent6">
                    <a:satMod val="175000"/>
                    <a:alpha val="40000"/>
                  </a:schemeClr>
                </a:glow>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553"/>
                                        </p:tgtEl>
                                        <p:attrNameLst>
                                          <p:attrName>style.visibility</p:attrName>
                                        </p:attrNameLst>
                                      </p:cBhvr>
                                      <p:to>
                                        <p:strVal val="visible"/>
                                      </p:to>
                                    </p:set>
                                    <p:anim calcmode="lin" valueType="num">
                                      <p:cBhvr additive="base">
                                        <p:cTn id="13" dur="500" fill="hold"/>
                                        <p:tgtEl>
                                          <p:spTgt spid="23553"/>
                                        </p:tgtEl>
                                        <p:attrNameLst>
                                          <p:attrName>ppt_x</p:attrName>
                                        </p:attrNameLst>
                                      </p:cBhvr>
                                      <p:tavLst>
                                        <p:tav tm="0">
                                          <p:val>
                                            <p:strVal val="#ppt_x"/>
                                          </p:val>
                                        </p:tav>
                                        <p:tav tm="100000">
                                          <p:val>
                                            <p:strVal val="#ppt_x"/>
                                          </p:val>
                                        </p:tav>
                                      </p:tavLst>
                                    </p:anim>
                                    <p:anim calcmode="lin" valueType="num">
                                      <p:cBhvr additive="base">
                                        <p:cTn id="14" dur="500" fill="hold"/>
                                        <p:tgtEl>
                                          <p:spTgt spid="235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3"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428596" y="1928802"/>
            <a:ext cx="7429552"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50000"/>
              </a:lnSpc>
              <a:spcBef>
                <a:spcPct val="0"/>
              </a:spcBef>
              <a:spcAft>
                <a:spcPct val="0"/>
              </a:spcAft>
              <a:buClrTx/>
              <a:buSzTx/>
              <a:buFontTx/>
              <a:buNone/>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يجد أبو هريرة في هذه التجربة امتلاء " ووجدت في الفعل كمثل سكرة الخمر" لكنه بعد سنتين من الجهاد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التضحيات الجسام يخيب سعيه في الجماعة خيبة تلقي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به</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في قاع اليأس من الإنسان، إذ ما أن تخلى عنهم حتى عادوا إلى سالف اقتتالهم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تناحرهم فخرج عنهم كافرا بالإنسان مؤمنا أنهم " أوضع من وهاد،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أضعف من عباد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أحقر من بعوضة"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أن نفوسهم في ضراوة الذئاب كما قال:" أبو العلاء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من بعده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هوبز</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إنّ الذئاب تلبّست بدمائكم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فأعراتكم</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وحشة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ظمأ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جوعا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أنبتت بأفواهكم أنيابا حديدا". وواضح من قول أبي هريرة أنا مسؤولية الفشل تعود بالأساس إلى الجماعة.</a:t>
            </a:r>
            <a:endParaRPr kumimoji="0" lang="ar-TN"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4572000" y="1071546"/>
            <a:ext cx="2380780" cy="523220"/>
          </a:xfrm>
          <a:prstGeom prst="rect">
            <a:avLst/>
          </a:prstGeom>
        </p:spPr>
        <p:txBody>
          <a:bodyPr wrap="none">
            <a:spAutoFit/>
          </a:bodyPr>
          <a:lstStyle/>
          <a:p>
            <a:pPr lvl="0" algn="justLow" rtl="1" fontAlgn="base">
              <a:spcBef>
                <a:spcPct val="0"/>
              </a:spcBef>
              <a:spcAft>
                <a:spcPct val="0"/>
              </a:spcAft>
            </a:pPr>
            <a:r>
              <a:rPr lang="ar-TN" sz="2800" b="1" dirty="0" smtClean="0">
                <a:solidFill>
                  <a:srgbClr val="663300"/>
                </a:solidFill>
                <a:effectLst>
                  <a:glow rad="228600">
                    <a:schemeClr val="accent6">
                      <a:satMod val="175000"/>
                      <a:alpha val="40000"/>
                    </a:schemeClr>
                  </a:glow>
                  <a:outerShdw blurRad="38100" dist="38100" dir="2700000" algn="tl">
                    <a:srgbClr val="000000">
                      <a:alpha val="43137"/>
                    </a:srgbClr>
                  </a:outerShdw>
                </a:effectLst>
                <a:latin typeface="Times New Roman" pitchFamily="18" charset="0"/>
                <a:ea typeface="Calibri" pitchFamily="34" charset="0"/>
                <a:cs typeface="Times New Roman" pitchFamily="18" charset="0"/>
              </a:rPr>
              <a:t>ج- نتـــــــائجهـــــا:</a:t>
            </a:r>
            <a:endParaRPr lang="fr-FR" sz="2800" b="1" dirty="0" smtClean="0">
              <a:solidFill>
                <a:srgbClr val="663300"/>
              </a:solidFill>
              <a:effectLst>
                <a:glow rad="228600">
                  <a:schemeClr val="accent6">
                    <a:satMod val="175000"/>
                    <a:alpha val="40000"/>
                  </a:schemeClr>
                </a:glow>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529"/>
                                        </p:tgtEl>
                                        <p:attrNameLst>
                                          <p:attrName>style.visibility</p:attrName>
                                        </p:attrNameLst>
                                      </p:cBhvr>
                                      <p:to>
                                        <p:strVal val="visible"/>
                                      </p:to>
                                    </p:set>
                                    <p:anim calcmode="lin" valueType="num">
                                      <p:cBhvr additive="base">
                                        <p:cTn id="13" dur="500" fill="hold"/>
                                        <p:tgtEl>
                                          <p:spTgt spid="22529"/>
                                        </p:tgtEl>
                                        <p:attrNameLst>
                                          <p:attrName>ppt_x</p:attrName>
                                        </p:attrNameLst>
                                      </p:cBhvr>
                                      <p:tavLst>
                                        <p:tav tm="0">
                                          <p:val>
                                            <p:strVal val="#ppt_x"/>
                                          </p:val>
                                        </p:tav>
                                        <p:tav tm="100000">
                                          <p:val>
                                            <p:strVal val="#ppt_x"/>
                                          </p:val>
                                        </p:tav>
                                      </p:tavLst>
                                    </p:anim>
                                    <p:anim calcmode="lin" valueType="num">
                                      <p:cBhvr additive="base">
                                        <p:cTn id="14" dur="500" fill="hold"/>
                                        <p:tgtEl>
                                          <p:spTgt spid="225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9"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500034" y="1643050"/>
            <a:ext cx="750099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50000"/>
              </a:lnSpc>
              <a:spcBef>
                <a:spcPct val="0"/>
              </a:spcBef>
              <a:spcAft>
                <a:spcPct val="0"/>
              </a:spcAft>
              <a:buClrTx/>
              <a:buSzTx/>
              <a:buFontTx/>
              <a:buNone/>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أرجع أبو هريرة أسباب فشل هذه التجربة  إلى الجماعة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منها:</a:t>
            </a:r>
            <a:endParaRPr kumimoji="0" lang="fr-FR" sz="2000" b="0" i="0" u="none" strike="noStrike" cap="none" normalizeH="0" baseline="0" dirty="0" smtClean="0">
              <a:ln>
                <a:noFill/>
              </a:ln>
              <a:solidFill>
                <a:schemeClr val="tx1"/>
              </a:solidFill>
              <a:effectLst/>
              <a:latin typeface="Arial" pitchFamily="34" charset="0"/>
              <a:cs typeface="+mj-cs"/>
            </a:endParaRPr>
          </a:p>
          <a:p>
            <a:pPr marL="457200" marR="0" lvl="0" indent="-457200" algn="just" defTabSz="914400" rtl="1" eaLnBrk="0" fontAlgn="base" latinLnBrk="0" hangingPunct="0">
              <a:lnSpc>
                <a:spcPct val="150000"/>
              </a:lnSpc>
              <a:spcBef>
                <a:spcPct val="0"/>
              </a:spcBef>
              <a:spcAft>
                <a:spcPct val="0"/>
              </a:spcAft>
              <a:buClrTx/>
              <a:buSzTx/>
              <a:buFont typeface="+mj-lt"/>
              <a:buAutoNum type="arabicPeriod"/>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حقارتهم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خستهم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ضعف همتهم" دعوني يا أوضع من وهاد يا أضعف من عباد يا أحقر من بعوض يا بني الإنسان"</a:t>
            </a:r>
            <a:endParaRPr kumimoji="0" lang="fr-FR" sz="2000" b="0" i="0" u="none" strike="noStrike" cap="none" normalizeH="0" baseline="0" dirty="0" smtClean="0">
              <a:ln>
                <a:noFill/>
              </a:ln>
              <a:solidFill>
                <a:schemeClr val="tx1"/>
              </a:solidFill>
              <a:effectLst/>
              <a:latin typeface="Arial" pitchFamily="34" charset="0"/>
              <a:cs typeface="+mj-cs"/>
            </a:endParaRPr>
          </a:p>
          <a:p>
            <a:pPr marL="457200" marR="0" lvl="0" indent="-457200" algn="just" defTabSz="914400" rtl="1" eaLnBrk="0" fontAlgn="base" latinLnBrk="0" hangingPunct="0">
              <a:lnSpc>
                <a:spcPct val="150000"/>
              </a:lnSpc>
              <a:spcBef>
                <a:spcPct val="0"/>
              </a:spcBef>
              <a:spcAft>
                <a:spcPct val="0"/>
              </a:spcAft>
              <a:buClrTx/>
              <a:buSzTx/>
              <a:buFont typeface="+mj-lt"/>
              <a:buAutoNum type="arabicPeriod"/>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تأصل الشر فيهم" إن الذئاب تلبّست بدمائكم فأعارتكم وحشة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ظمأ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جوعا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أنبتت بأفواهكم أنيابا حديدا" إنكم فؤوس الخراب" كذا أنتم شر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وهن"</a:t>
            </a:r>
            <a:endParaRPr kumimoji="0" lang="fr-FR" sz="2000" b="0" i="0" u="none" strike="noStrike" cap="none" normalizeH="0" baseline="0" dirty="0" smtClean="0">
              <a:ln>
                <a:noFill/>
              </a:ln>
              <a:solidFill>
                <a:schemeClr val="tx1"/>
              </a:solidFill>
              <a:effectLst/>
              <a:latin typeface="Arial" pitchFamily="34" charset="0"/>
              <a:cs typeface="+mj-cs"/>
            </a:endParaRPr>
          </a:p>
          <a:p>
            <a:pPr marL="457200" marR="0" lvl="0" indent="-457200" algn="just" defTabSz="914400" rtl="1" eaLnBrk="0" fontAlgn="base" latinLnBrk="0" hangingPunct="0">
              <a:lnSpc>
                <a:spcPct val="150000"/>
              </a:lnSpc>
              <a:spcBef>
                <a:spcPct val="0"/>
              </a:spcBef>
              <a:spcAft>
                <a:spcPct val="0"/>
              </a:spcAft>
              <a:buClrTx/>
              <a:buSzTx/>
              <a:buFont typeface="+mj-lt"/>
              <a:buAutoNum type="arabicPeriod"/>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عجزهم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تواكلهم" دعوني أيتها الأجساد ليس لها روح غير ما سلبن من روحي"</a:t>
            </a:r>
            <a:endParaRPr kumimoji="0" lang="fr-FR" sz="2000" b="0" i="0" u="none" strike="noStrike" cap="none" normalizeH="0" baseline="0" dirty="0" smtClean="0">
              <a:ln>
                <a:noFill/>
              </a:ln>
              <a:solidFill>
                <a:schemeClr val="tx1"/>
              </a:solidFill>
              <a:effectLst/>
              <a:latin typeface="Arial" pitchFamily="34" charset="0"/>
              <a:cs typeface="+mj-cs"/>
            </a:endParaRPr>
          </a:p>
          <a:p>
            <a:pPr marL="457200" marR="0" lvl="0" indent="-457200" algn="just" defTabSz="914400" rtl="1" eaLnBrk="0" fontAlgn="base" latinLnBrk="0" hangingPunct="0">
              <a:lnSpc>
                <a:spcPct val="150000"/>
              </a:lnSpc>
              <a:spcBef>
                <a:spcPct val="0"/>
              </a:spcBef>
              <a:spcAft>
                <a:spcPct val="0"/>
              </a:spcAft>
              <a:buClrTx/>
              <a:buSzTx/>
              <a:buFont typeface="+mj-lt"/>
              <a:buAutoNum type="arabicPeriod"/>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سوء خلقهم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فسادهم :" فهم في نميمة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خديعة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سرقات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غدر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جحود للنعمة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قلة وفاء."</a:t>
            </a:r>
            <a:endParaRPr kumimoji="0" lang="ar-TN" sz="2000" b="0" i="0" u="none" strike="noStrike" cap="none" normalizeH="0" baseline="0" dirty="0" smtClean="0">
              <a:ln>
                <a:noFill/>
              </a:ln>
              <a:solidFill>
                <a:schemeClr val="tx1"/>
              </a:solidFill>
              <a:effectLst/>
              <a:latin typeface="Arial" pitchFamily="34" charset="0"/>
              <a:cs typeface="+mj-cs"/>
            </a:endParaRPr>
          </a:p>
        </p:txBody>
      </p:sp>
      <p:sp>
        <p:nvSpPr>
          <p:cNvPr id="5" name="Rectangle 4"/>
          <p:cNvSpPr/>
          <p:nvPr/>
        </p:nvSpPr>
        <p:spPr>
          <a:xfrm>
            <a:off x="2285984" y="714356"/>
            <a:ext cx="5715026" cy="523220"/>
          </a:xfrm>
          <a:prstGeom prst="rect">
            <a:avLst/>
          </a:prstGeom>
        </p:spPr>
        <p:txBody>
          <a:bodyPr wrap="none">
            <a:spAutoFit/>
          </a:bodyPr>
          <a:lstStyle/>
          <a:p>
            <a:pPr lvl="0" algn="justLow" rtl="1" fontAlgn="base">
              <a:spcBef>
                <a:spcPct val="0"/>
              </a:spcBef>
              <a:spcAft>
                <a:spcPct val="0"/>
              </a:spcAft>
            </a:pPr>
            <a:r>
              <a:rPr lang="ar-TN" sz="2800" b="1" dirty="0" smtClean="0">
                <a:solidFill>
                  <a:srgbClr val="663300"/>
                </a:solidFill>
                <a:effectLst>
                  <a:glow rad="228600">
                    <a:schemeClr val="accent6">
                      <a:satMod val="175000"/>
                      <a:alpha val="40000"/>
                    </a:schemeClr>
                  </a:glow>
                  <a:outerShdw blurRad="38100" dist="38100" dir="2700000" algn="tl">
                    <a:srgbClr val="000000">
                      <a:alpha val="43137"/>
                    </a:srgbClr>
                  </a:outerShdw>
                </a:effectLst>
                <a:latin typeface="Times New Roman" pitchFamily="18" charset="0"/>
                <a:ea typeface="Calibri" pitchFamily="34" charset="0"/>
                <a:cs typeface="Times New Roman" pitchFamily="18" charset="0"/>
              </a:rPr>
              <a:t>د) أسباب فشل تجربة الجماعة حسب أبي هريرة:</a:t>
            </a:r>
            <a:endParaRPr lang="fr-FR" sz="2800" b="1" dirty="0" smtClean="0">
              <a:solidFill>
                <a:srgbClr val="663300"/>
              </a:solidFill>
              <a:effectLst>
                <a:glow rad="228600">
                  <a:schemeClr val="accent6">
                    <a:satMod val="175000"/>
                    <a:alpha val="40000"/>
                  </a:schemeClr>
                </a:glow>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9697">
                                            <p:txEl>
                                              <p:pRg st="0" end="0"/>
                                            </p:txEl>
                                          </p:spTgt>
                                        </p:tgtEl>
                                        <p:attrNameLst>
                                          <p:attrName>style.visibility</p:attrName>
                                        </p:attrNameLst>
                                      </p:cBhvr>
                                      <p:to>
                                        <p:strVal val="visible"/>
                                      </p:to>
                                    </p:set>
                                    <p:anim calcmode="lin" valueType="num">
                                      <p:cBhvr additive="base">
                                        <p:cTn id="13" dur="500" fill="hold"/>
                                        <p:tgtEl>
                                          <p:spTgt spid="2969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69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9697">
                                            <p:txEl>
                                              <p:pRg st="1" end="1"/>
                                            </p:txEl>
                                          </p:spTgt>
                                        </p:tgtEl>
                                        <p:attrNameLst>
                                          <p:attrName>style.visibility</p:attrName>
                                        </p:attrNameLst>
                                      </p:cBhvr>
                                      <p:to>
                                        <p:strVal val="visible"/>
                                      </p:to>
                                    </p:set>
                                    <p:anim calcmode="lin" valueType="num">
                                      <p:cBhvr additive="base">
                                        <p:cTn id="19" dur="500" fill="hold"/>
                                        <p:tgtEl>
                                          <p:spTgt spid="2969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969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9697">
                                            <p:txEl>
                                              <p:pRg st="2" end="2"/>
                                            </p:txEl>
                                          </p:spTgt>
                                        </p:tgtEl>
                                        <p:attrNameLst>
                                          <p:attrName>style.visibility</p:attrName>
                                        </p:attrNameLst>
                                      </p:cBhvr>
                                      <p:to>
                                        <p:strVal val="visible"/>
                                      </p:to>
                                    </p:set>
                                    <p:anim calcmode="lin" valueType="num">
                                      <p:cBhvr additive="base">
                                        <p:cTn id="25" dur="500" fill="hold"/>
                                        <p:tgtEl>
                                          <p:spTgt spid="2969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969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9697">
                                            <p:txEl>
                                              <p:pRg st="3" end="3"/>
                                            </p:txEl>
                                          </p:spTgt>
                                        </p:tgtEl>
                                        <p:attrNameLst>
                                          <p:attrName>style.visibility</p:attrName>
                                        </p:attrNameLst>
                                      </p:cBhvr>
                                      <p:to>
                                        <p:strVal val="visible"/>
                                      </p:to>
                                    </p:set>
                                    <p:anim calcmode="lin" valueType="num">
                                      <p:cBhvr additive="base">
                                        <p:cTn id="31" dur="500" fill="hold"/>
                                        <p:tgtEl>
                                          <p:spTgt spid="2969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969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9697">
                                            <p:txEl>
                                              <p:pRg st="4" end="4"/>
                                            </p:txEl>
                                          </p:spTgt>
                                        </p:tgtEl>
                                        <p:attrNameLst>
                                          <p:attrName>style.visibility</p:attrName>
                                        </p:attrNameLst>
                                      </p:cBhvr>
                                      <p:to>
                                        <p:strVal val="visible"/>
                                      </p:to>
                                    </p:set>
                                    <p:anim calcmode="lin" valueType="num">
                                      <p:cBhvr additive="base">
                                        <p:cTn id="37" dur="500" fill="hold"/>
                                        <p:tgtEl>
                                          <p:spTgt spid="29697">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969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500034" y="1500174"/>
            <a:ext cx="7358114"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إن الدارس لأطوار هذه التجربة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تفاصيلها يلاحظ:" أن أبا هريرة يتحمل نصيبا هاما من المسؤولية</a:t>
            </a:r>
            <a:r>
              <a:rPr kumimoji="0" lang="ar-TN" sz="20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ذلك لـ:</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5072066" y="785794"/>
            <a:ext cx="2752677" cy="523220"/>
          </a:xfrm>
          <a:prstGeom prst="rect">
            <a:avLst/>
          </a:prstGeom>
        </p:spPr>
        <p:txBody>
          <a:bodyPr wrap="none">
            <a:spAutoFit/>
          </a:bodyPr>
          <a:lstStyle/>
          <a:p>
            <a:pPr algn="justLow" rtl="1" fontAlgn="base">
              <a:spcBef>
                <a:spcPct val="0"/>
              </a:spcBef>
              <a:spcAft>
                <a:spcPct val="0"/>
              </a:spcAft>
            </a:pPr>
            <a:r>
              <a:rPr lang="ar-TN" sz="2800" b="1" dirty="0" smtClean="0">
                <a:solidFill>
                  <a:srgbClr val="663300"/>
                </a:solidFill>
                <a:effectLst>
                  <a:glow rad="228600">
                    <a:schemeClr val="accent6">
                      <a:satMod val="175000"/>
                      <a:alpha val="40000"/>
                    </a:schemeClr>
                  </a:glow>
                  <a:outerShdw blurRad="38100" dist="38100" dir="2700000" algn="tl">
                    <a:srgbClr val="000000">
                      <a:alpha val="43137"/>
                    </a:srgbClr>
                  </a:outerShdw>
                </a:effectLst>
                <a:latin typeface="Times New Roman" pitchFamily="18" charset="0"/>
                <a:ea typeface="Calibri" pitchFamily="34" charset="0"/>
                <a:cs typeface="Times New Roman" pitchFamily="18" charset="0"/>
              </a:rPr>
              <a:t>هـ -  نقد هذه الأسباب:</a:t>
            </a:r>
            <a:endParaRPr lang="fr-FR" sz="2800" b="1" dirty="0" smtClean="0">
              <a:solidFill>
                <a:srgbClr val="663300"/>
              </a:solidFill>
              <a:effectLst>
                <a:glow rad="228600">
                  <a:schemeClr val="accent6">
                    <a:satMod val="175000"/>
                    <a:alpha val="40000"/>
                  </a:schemeClr>
                </a:glow>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p:txBody>
      </p:sp>
      <p:sp>
        <p:nvSpPr>
          <p:cNvPr id="6" name="Rectangle 5"/>
          <p:cNvSpPr/>
          <p:nvPr/>
        </p:nvSpPr>
        <p:spPr>
          <a:xfrm>
            <a:off x="428596" y="2500306"/>
            <a:ext cx="7429552" cy="3785652"/>
          </a:xfrm>
          <a:prstGeom prst="rect">
            <a:avLst/>
          </a:prstGeom>
        </p:spPr>
        <p:txBody>
          <a:bodyPr wrap="square">
            <a:spAutoFit/>
          </a:bodyPr>
          <a:lstStyle/>
          <a:p>
            <a:pPr lvl="0" algn="just" rtl="1" eaLnBrk="0" fontAlgn="base" hangingPunct="0">
              <a:lnSpc>
                <a:spcPct val="150000"/>
              </a:lnSpc>
              <a:spcBef>
                <a:spcPct val="0"/>
              </a:spcBef>
              <a:spcAft>
                <a:spcPct val="0"/>
              </a:spcAft>
            </a:pPr>
            <a:endParaRPr lang="ar-TN" sz="2000" dirty="0" smtClean="0">
              <a:latin typeface="Times New Roman" pitchFamily="18" charset="0"/>
              <a:ea typeface="Calibri" pitchFamily="34" charset="0"/>
              <a:cs typeface="+mj-cs"/>
            </a:endParaRPr>
          </a:p>
          <a:p>
            <a:pPr algn="just" rtl="1" eaLnBrk="0" fontAlgn="base" hangingPunct="0">
              <a:lnSpc>
                <a:spcPct val="150000"/>
              </a:lnSpc>
              <a:spcBef>
                <a:spcPct val="0"/>
              </a:spcBef>
              <a:spcAft>
                <a:spcPct val="0"/>
              </a:spcAft>
            </a:pPr>
            <a:r>
              <a:rPr lang="ar-TN" sz="2000" dirty="0" smtClean="0">
                <a:latin typeface="Times New Roman" pitchFamily="18" charset="0"/>
                <a:ea typeface="Calibri" pitchFamily="34" charset="0"/>
                <a:cs typeface="+mj-cs"/>
              </a:rPr>
              <a:t>1- فرديته </a:t>
            </a:r>
            <a:r>
              <a:rPr lang="ar-TN" sz="2000" dirty="0" err="1" smtClean="0">
                <a:latin typeface="Times New Roman" pitchFamily="18" charset="0"/>
                <a:ea typeface="Calibri" pitchFamily="34" charset="0"/>
                <a:cs typeface="+mj-cs"/>
              </a:rPr>
              <a:t>و</a:t>
            </a:r>
            <a:r>
              <a:rPr lang="ar-TN" sz="2000" dirty="0" smtClean="0">
                <a:latin typeface="Times New Roman" pitchFamily="18" charset="0"/>
                <a:ea typeface="Calibri" pitchFamily="34" charset="0"/>
                <a:cs typeface="+mj-cs"/>
              </a:rPr>
              <a:t> استبداده في تعامله مع العدد:</a:t>
            </a:r>
            <a:endParaRPr lang="fr-FR" sz="2000" dirty="0" smtClean="0">
              <a:latin typeface="Times New Roman" pitchFamily="18" charset="0"/>
              <a:ea typeface="Calibri" pitchFamily="34" charset="0"/>
              <a:cs typeface="+mj-cs"/>
            </a:endParaRPr>
          </a:p>
          <a:p>
            <a:pPr lvl="0" algn="just" rtl="1" eaLnBrk="0" fontAlgn="base" hangingPunct="0">
              <a:lnSpc>
                <a:spcPct val="150000"/>
              </a:lnSpc>
              <a:spcBef>
                <a:spcPct val="0"/>
              </a:spcBef>
              <a:spcAft>
                <a:spcPct val="0"/>
              </a:spcAft>
            </a:pPr>
            <a:r>
              <a:rPr lang="ar-TN" sz="2000" dirty="0" smtClean="0">
                <a:latin typeface="Times New Roman" pitchFamily="18" charset="0"/>
                <a:ea typeface="Calibri" pitchFamily="34" charset="0"/>
                <a:cs typeface="+mj-cs"/>
              </a:rPr>
              <a:t>إن الناظر في أغلب أفعال أبي هريرة في تجربة العدد يلاحظ أنها منسوبة إلى ضمير المتكلم:" أدخلتهم، دعوتهم، ثم خرجت بهم، أخرجتكم منها </a:t>
            </a:r>
            <a:r>
              <a:rPr lang="ar-TN" sz="2000" dirty="0" err="1" smtClean="0">
                <a:latin typeface="Times New Roman" pitchFamily="18" charset="0"/>
                <a:ea typeface="Calibri" pitchFamily="34" charset="0"/>
                <a:cs typeface="+mj-cs"/>
              </a:rPr>
              <a:t>و</a:t>
            </a:r>
            <a:r>
              <a:rPr lang="ar-TN" sz="2000" dirty="0" smtClean="0">
                <a:latin typeface="Times New Roman" pitchFamily="18" charset="0"/>
                <a:ea typeface="Calibri" pitchFamily="34" charset="0"/>
                <a:cs typeface="+mj-cs"/>
              </a:rPr>
              <a:t> جبت بكم". فقد كان الفاعل، بينما كان الجماعة مفعولا بهم قادهم قيادة الرأس للأعضاء دون استشارة أو تشريك في القرار.</a:t>
            </a:r>
            <a:endParaRPr lang="fr-FR" sz="2000" dirty="0" smtClean="0">
              <a:latin typeface="Arial" pitchFamily="34" charset="0"/>
              <a:cs typeface="+mj-cs"/>
            </a:endParaRPr>
          </a:p>
          <a:p>
            <a:pPr lvl="0" algn="just" rtl="1" eaLnBrk="0" fontAlgn="base" hangingPunct="0">
              <a:lnSpc>
                <a:spcPct val="150000"/>
              </a:lnSpc>
              <a:spcBef>
                <a:spcPct val="0"/>
              </a:spcBef>
              <a:spcAft>
                <a:spcPct val="0"/>
              </a:spcAft>
            </a:pPr>
            <a:r>
              <a:rPr lang="ar-TN" sz="2000" dirty="0" smtClean="0">
                <a:latin typeface="Times New Roman" pitchFamily="18" charset="0"/>
                <a:ea typeface="Calibri" pitchFamily="34" charset="0"/>
                <a:cs typeface="+mj-cs"/>
              </a:rPr>
              <a:t>و ارتيابه في الجماعة باعتبارها قطيعا دورها السمع </a:t>
            </a:r>
            <a:r>
              <a:rPr lang="ar-TN" sz="2000" dirty="0" err="1" smtClean="0">
                <a:latin typeface="Times New Roman" pitchFamily="18" charset="0"/>
                <a:ea typeface="Calibri" pitchFamily="34" charset="0"/>
                <a:cs typeface="+mj-cs"/>
              </a:rPr>
              <a:t>و</a:t>
            </a:r>
            <a:r>
              <a:rPr lang="ar-TN" sz="2000" dirty="0" smtClean="0">
                <a:latin typeface="Times New Roman" pitchFamily="18" charset="0"/>
                <a:ea typeface="Calibri" pitchFamily="34" charset="0"/>
                <a:cs typeface="+mj-cs"/>
              </a:rPr>
              <a:t> الطاعة </a:t>
            </a:r>
            <a:r>
              <a:rPr lang="ar-TN" sz="2000" dirty="0" err="1" smtClean="0">
                <a:latin typeface="Times New Roman" pitchFamily="18" charset="0"/>
                <a:ea typeface="Calibri" pitchFamily="34" charset="0"/>
                <a:cs typeface="+mj-cs"/>
              </a:rPr>
              <a:t>و</a:t>
            </a:r>
            <a:r>
              <a:rPr lang="ar-TN" sz="2000" dirty="0" smtClean="0">
                <a:latin typeface="Times New Roman" pitchFamily="18" charset="0"/>
                <a:ea typeface="Calibri" pitchFamily="34" charset="0"/>
                <a:cs typeface="+mj-cs"/>
              </a:rPr>
              <a:t> لا وجود لها إلا بوجود القائد" دعوني: أيتها الأجساد ليس لها روح غير ما سلبن من روحي".</a:t>
            </a:r>
            <a:endParaRPr lang="ar-TN" sz="2000" dirty="0" smtClean="0">
              <a:latin typeface="Arial" pitchFamily="34" charset="0"/>
              <a:cs typeface="+mj-cs"/>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673"/>
                                        </p:tgtEl>
                                        <p:attrNameLst>
                                          <p:attrName>style.visibility</p:attrName>
                                        </p:attrNameLst>
                                      </p:cBhvr>
                                      <p:to>
                                        <p:strVal val="visible"/>
                                      </p:to>
                                    </p:set>
                                    <p:anim calcmode="lin" valueType="num">
                                      <p:cBhvr additive="base">
                                        <p:cTn id="13" dur="500" fill="hold"/>
                                        <p:tgtEl>
                                          <p:spTgt spid="28673"/>
                                        </p:tgtEl>
                                        <p:attrNameLst>
                                          <p:attrName>ppt_x</p:attrName>
                                        </p:attrNameLst>
                                      </p:cBhvr>
                                      <p:tavLst>
                                        <p:tav tm="0">
                                          <p:val>
                                            <p:strVal val="#ppt_x"/>
                                          </p:val>
                                        </p:tav>
                                        <p:tav tm="100000">
                                          <p:val>
                                            <p:strVal val="#ppt_x"/>
                                          </p:val>
                                        </p:tav>
                                      </p:tavLst>
                                    </p:anim>
                                    <p:anim calcmode="lin" valueType="num">
                                      <p:cBhvr additive="base">
                                        <p:cTn id="14" dur="500" fill="hold"/>
                                        <p:tgtEl>
                                          <p:spTgt spid="2867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3" grpId="0"/>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357158" y="3071810"/>
            <a:ext cx="7715304"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50000"/>
              </a:lnSpc>
              <a:spcBef>
                <a:spcPct val="0"/>
              </a:spcBef>
              <a:spcAft>
                <a:spcPct val="0"/>
              </a:spcAft>
              <a:buClrTx/>
              <a:buSzTx/>
              <a:buFontTx/>
              <a:buNone/>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و تتكون من حدثين رابطين هما:" حديث العمى"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"حديث العمل"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من "حديث الغيبة تطلب فلا تدرك"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يمثل خوض تجربة الدنيا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التحول عنها"</a:t>
            </a:r>
            <a:endParaRPr kumimoji="0" lang="ar-TN"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1000100" y="1071546"/>
            <a:ext cx="6929486" cy="1477328"/>
          </a:xfrm>
          <a:prstGeom prst="rect">
            <a:avLst/>
          </a:prstGeom>
        </p:spPr>
        <p:txBody>
          <a:bodyPr wrap="square">
            <a:spAutoFit/>
          </a:bodyPr>
          <a:lstStyle/>
          <a:p>
            <a:pPr algn="just" rtl="1" fontAlgn="base">
              <a:lnSpc>
                <a:spcPct val="150000"/>
              </a:lnSpc>
              <a:spcBef>
                <a:spcPct val="0"/>
              </a:spcBef>
              <a:spcAft>
                <a:spcPct val="0"/>
              </a:spcAft>
            </a:pPr>
            <a:r>
              <a:rPr lang="ar-TN" sz="2000" dirty="0" smtClean="0">
                <a:latin typeface="Times New Roman" pitchFamily="18" charset="0"/>
                <a:ea typeface="Calibri" pitchFamily="34" charset="0"/>
                <a:cs typeface="Times New Roman" pitchFamily="18" charset="0"/>
              </a:rPr>
              <a:t>2- أنـــــانيتــــه:</a:t>
            </a:r>
            <a:endParaRPr lang="fr-FR" sz="2000" dirty="0" smtClean="0">
              <a:latin typeface="Times New Roman" pitchFamily="18" charset="0"/>
              <a:ea typeface="Calibri" pitchFamily="34" charset="0"/>
              <a:cs typeface="Times New Roman" pitchFamily="18" charset="0"/>
            </a:endParaRPr>
          </a:p>
          <a:p>
            <a:pPr lvl="0" algn="just" rtl="1" fontAlgn="base">
              <a:lnSpc>
                <a:spcPct val="150000"/>
              </a:lnSpc>
              <a:spcBef>
                <a:spcPct val="0"/>
              </a:spcBef>
              <a:spcAft>
                <a:spcPct val="0"/>
              </a:spcAft>
              <a:buFontTx/>
              <a:buChar char="•"/>
            </a:pPr>
            <a:r>
              <a:rPr lang="ar-TN" sz="2000" dirty="0" smtClean="0">
                <a:latin typeface="Times New Roman" pitchFamily="18" charset="0"/>
                <a:ea typeface="Calibri" pitchFamily="34" charset="0"/>
                <a:cs typeface="Times New Roman" pitchFamily="18" charset="0"/>
              </a:rPr>
              <a:t>لم يدخل أبو هريرة تجربة الجماعة بغاية غيرية كما حاول إيهامنا  بل لغاية ذاتية هي ملء الكيان.</a:t>
            </a:r>
            <a:endParaRPr lang="fr-FR" sz="1100" dirty="0" smtClean="0">
              <a:latin typeface="Arial" pitchFamily="34" charset="0"/>
              <a:cs typeface="Arial" pitchFamily="34" charset="0"/>
            </a:endParaRPr>
          </a:p>
        </p:txBody>
      </p:sp>
      <p:sp>
        <p:nvSpPr>
          <p:cNvPr id="7" name="Rectangle 6"/>
          <p:cNvSpPr/>
          <p:nvPr/>
        </p:nvSpPr>
        <p:spPr>
          <a:xfrm>
            <a:off x="2786050" y="2571744"/>
            <a:ext cx="3403842" cy="584775"/>
          </a:xfrm>
          <a:prstGeom prst="rect">
            <a:avLst/>
          </a:prstGeom>
        </p:spPr>
        <p:txBody>
          <a:bodyPr wrap="square">
            <a:spAutoFit/>
          </a:bodyPr>
          <a:lstStyle/>
          <a:p>
            <a:pPr marL="457200" lvl="0" indent="-457200" algn="justLow" rtl="1" eaLnBrk="0" fontAlgn="base" hangingPunct="0">
              <a:spcBef>
                <a:spcPct val="0"/>
              </a:spcBef>
              <a:spcAft>
                <a:spcPct val="0"/>
              </a:spcAft>
            </a:pPr>
            <a:r>
              <a:rPr lang="ar-TN" sz="3200" b="1" dirty="0" smtClean="0">
                <a:ln w="50800"/>
                <a:solidFill>
                  <a:srgbClr val="008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3- تجـــربة</a:t>
            </a:r>
            <a:r>
              <a:rPr lang="ar-TN" sz="2400" b="1" dirty="0" smtClean="0">
                <a:solidFill>
                  <a:srgbClr val="996633"/>
                </a:solidFill>
                <a:effectLst>
                  <a:outerShdw blurRad="38100" dist="38100" dir="2700000" algn="tl">
                    <a:srgbClr val="000000">
                      <a:alpha val="43137"/>
                    </a:srgbClr>
                  </a:outerShdw>
                  <a:reflection blurRad="6350" stA="55000" endA="300" endPos="45500" dir="5400000" sy="-100000" algn="bl" rotWithShape="0"/>
                </a:effectLst>
                <a:latin typeface="Times New Roman" pitchFamily="18" charset="0"/>
                <a:ea typeface="Calibri" pitchFamily="34" charset="0"/>
                <a:cs typeface="Times New Roman" pitchFamily="18" charset="0"/>
              </a:rPr>
              <a:t> </a:t>
            </a:r>
            <a:r>
              <a:rPr lang="ar-TN" sz="3200" b="1" dirty="0" smtClean="0">
                <a:ln w="50800"/>
                <a:solidFill>
                  <a:srgbClr val="008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الديــــن:</a:t>
            </a:r>
            <a:endParaRPr lang="fr-FR" sz="3200" b="1" dirty="0" smtClean="0">
              <a:ln w="50800"/>
              <a:solidFill>
                <a:srgbClr val="008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p:txBody>
      </p:sp>
      <p:sp>
        <p:nvSpPr>
          <p:cNvPr id="27650" name="Rectangle 2"/>
          <p:cNvSpPr>
            <a:spLocks noChangeArrowheads="1"/>
          </p:cNvSpPr>
          <p:nvPr/>
        </p:nvSpPr>
        <p:spPr bwMode="auto">
          <a:xfrm>
            <a:off x="428596" y="4857760"/>
            <a:ext cx="7643866"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50000"/>
              </a:lnSpc>
              <a:spcBef>
                <a:spcPct val="0"/>
              </a:spcBef>
              <a:spcAft>
                <a:spcPct val="0"/>
              </a:spcAft>
              <a:buClrTx/>
              <a:buSzTx/>
              <a:buFontTx/>
              <a:buNone/>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خرج أبو هريرة من تجربة الجماعة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قد مات في باطنه بعض ما يكون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به</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الإنسان إنسانا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عميت بصيرته إذ ظن أن في العشرة سعة النفس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اليمن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النعمة فما كان منها إلا خلاء الخيبة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وحشة الوحدة.</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8"/>
          <p:cNvSpPr/>
          <p:nvPr/>
        </p:nvSpPr>
        <p:spPr>
          <a:xfrm>
            <a:off x="6715140" y="4214818"/>
            <a:ext cx="1082348" cy="400110"/>
          </a:xfrm>
          <a:prstGeom prst="rect">
            <a:avLst/>
          </a:prstGeom>
        </p:spPr>
        <p:txBody>
          <a:bodyPr wrap="none">
            <a:spAutoFit/>
          </a:bodyPr>
          <a:lstStyle/>
          <a:p>
            <a:pPr lvl="0" algn="justLow" rtl="1" fontAlgn="base">
              <a:spcBef>
                <a:spcPct val="0"/>
              </a:spcBef>
              <a:spcAft>
                <a:spcPct val="0"/>
              </a:spcAft>
            </a:pPr>
            <a:r>
              <a:rPr lang="ar-TN" sz="2000" b="1" u="sng"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أ- دوافعها:</a:t>
            </a:r>
            <a:endParaRPr lang="fr-FR" sz="1100" b="1" dirty="0" smtClean="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7649"/>
                                        </p:tgtEl>
                                        <p:attrNameLst>
                                          <p:attrName>style.visibility</p:attrName>
                                        </p:attrNameLst>
                                      </p:cBhvr>
                                      <p:to>
                                        <p:strVal val="visible"/>
                                      </p:to>
                                    </p:set>
                                    <p:anim calcmode="lin" valueType="num">
                                      <p:cBhvr additive="base">
                                        <p:cTn id="19" dur="500" fill="hold"/>
                                        <p:tgtEl>
                                          <p:spTgt spid="27649"/>
                                        </p:tgtEl>
                                        <p:attrNameLst>
                                          <p:attrName>ppt_x</p:attrName>
                                        </p:attrNameLst>
                                      </p:cBhvr>
                                      <p:tavLst>
                                        <p:tav tm="0">
                                          <p:val>
                                            <p:strVal val="#ppt_x"/>
                                          </p:val>
                                        </p:tav>
                                        <p:tav tm="100000">
                                          <p:val>
                                            <p:strVal val="#ppt_x"/>
                                          </p:val>
                                        </p:tav>
                                      </p:tavLst>
                                    </p:anim>
                                    <p:anim calcmode="lin" valueType="num">
                                      <p:cBhvr additive="base">
                                        <p:cTn id="20" dur="500" fill="hold"/>
                                        <p:tgtEl>
                                          <p:spTgt spid="2764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7650"/>
                                        </p:tgtEl>
                                        <p:attrNameLst>
                                          <p:attrName>style.visibility</p:attrName>
                                        </p:attrNameLst>
                                      </p:cBhvr>
                                      <p:to>
                                        <p:strVal val="visible"/>
                                      </p:to>
                                    </p:set>
                                    <p:anim calcmode="lin" valueType="num">
                                      <p:cBhvr additive="base">
                                        <p:cTn id="31" dur="500" fill="hold"/>
                                        <p:tgtEl>
                                          <p:spTgt spid="27650"/>
                                        </p:tgtEl>
                                        <p:attrNameLst>
                                          <p:attrName>ppt_x</p:attrName>
                                        </p:attrNameLst>
                                      </p:cBhvr>
                                      <p:tavLst>
                                        <p:tav tm="0">
                                          <p:val>
                                            <p:strVal val="#ppt_x"/>
                                          </p:val>
                                        </p:tav>
                                        <p:tav tm="100000">
                                          <p:val>
                                            <p:strVal val="#ppt_x"/>
                                          </p:val>
                                        </p:tav>
                                      </p:tavLst>
                                    </p:anim>
                                    <p:anim calcmode="lin" valueType="num">
                                      <p:cBhvr additive="base">
                                        <p:cTn id="32" dur="500" fill="hold"/>
                                        <p:tgtEl>
                                          <p:spTgt spid="276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49" grpId="0"/>
      <p:bldP spid="5" grpId="0"/>
      <p:bldP spid="7" grpId="0"/>
      <p:bldP spid="27650"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1500174"/>
            <a:ext cx="7786742" cy="3970318"/>
          </a:xfrm>
          <a:prstGeom prst="rect">
            <a:avLst/>
          </a:prstGeom>
        </p:spPr>
        <p:txBody>
          <a:bodyPr wrap="square">
            <a:spAutoFit/>
          </a:bodyPr>
          <a:lstStyle/>
          <a:p>
            <a:pPr lvl="0" algn="just" rtl="1" eaLnBrk="0" fontAlgn="base" hangingPunct="0">
              <a:lnSpc>
                <a:spcPct val="150000"/>
              </a:lnSpc>
              <a:spcBef>
                <a:spcPct val="0"/>
              </a:spcBef>
              <a:spcAft>
                <a:spcPct val="0"/>
              </a:spcAft>
            </a:pPr>
            <a:r>
              <a:rPr lang="ar-TN" sz="2400" dirty="0" smtClean="0">
                <a:latin typeface="Times New Roman" pitchFamily="18" charset="0"/>
                <a:ea typeface="Calibri" pitchFamily="34" charset="0"/>
                <a:cs typeface="Times New Roman" pitchFamily="18" charset="0"/>
              </a:rPr>
              <a:t>و لكنه كان إنسانا متميزا يرتاد </a:t>
            </a:r>
            <a:r>
              <a:rPr lang="ar-TN" sz="2400" dirty="0" err="1" smtClean="0">
                <a:latin typeface="Times New Roman" pitchFamily="18" charset="0"/>
                <a:ea typeface="Calibri" pitchFamily="34" charset="0"/>
                <a:cs typeface="Times New Roman" pitchFamily="18" charset="0"/>
              </a:rPr>
              <a:t>و</a:t>
            </a:r>
            <a:r>
              <a:rPr lang="ar-TN" sz="2400" dirty="0" smtClean="0">
                <a:latin typeface="Times New Roman" pitchFamily="18" charset="0"/>
                <a:ea typeface="Calibri" pitchFamily="34" charset="0"/>
                <a:cs typeface="Times New Roman" pitchFamily="18" charset="0"/>
              </a:rPr>
              <a:t> لا ينزل </a:t>
            </a:r>
            <a:r>
              <a:rPr lang="ar-TN" sz="2400" dirty="0" err="1" smtClean="0">
                <a:latin typeface="Times New Roman" pitchFamily="18" charset="0"/>
                <a:ea typeface="Calibri" pitchFamily="34" charset="0"/>
                <a:cs typeface="Times New Roman" pitchFamily="18" charset="0"/>
              </a:rPr>
              <a:t>و</a:t>
            </a:r>
            <a:r>
              <a:rPr lang="ar-TN" sz="2400" dirty="0" smtClean="0">
                <a:latin typeface="Times New Roman" pitchFamily="18" charset="0"/>
                <a:ea typeface="Calibri" pitchFamily="34" charset="0"/>
                <a:cs typeface="Times New Roman" pitchFamily="18" charset="0"/>
              </a:rPr>
              <a:t> يؤمن أن الطريق لا تكون طريق حتى تكون بلا نهاية شعاره:" من ضاعت قبلته فليسر" فجمع شتات نفسه مرة أخرى </a:t>
            </a:r>
            <a:r>
              <a:rPr lang="ar-TN" sz="2400" dirty="0" err="1" smtClean="0">
                <a:latin typeface="Times New Roman" pitchFamily="18" charset="0"/>
                <a:ea typeface="Calibri" pitchFamily="34" charset="0"/>
                <a:cs typeface="Times New Roman" pitchFamily="18" charset="0"/>
              </a:rPr>
              <a:t>و</a:t>
            </a:r>
            <a:r>
              <a:rPr lang="ar-TN" sz="2400" dirty="0" smtClean="0">
                <a:latin typeface="Times New Roman" pitchFamily="18" charset="0"/>
                <a:ea typeface="Calibri" pitchFamily="34" charset="0"/>
                <a:cs typeface="Times New Roman" pitchFamily="18" charset="0"/>
              </a:rPr>
              <a:t> دخل تجربة الدين مؤمنا أن:" سعادة النفس </a:t>
            </a:r>
            <a:r>
              <a:rPr lang="ar-TN" sz="2400" dirty="0" err="1" smtClean="0">
                <a:latin typeface="Times New Roman" pitchFamily="18" charset="0"/>
                <a:ea typeface="Calibri" pitchFamily="34" charset="0"/>
                <a:cs typeface="Times New Roman" pitchFamily="18" charset="0"/>
              </a:rPr>
              <a:t>و</a:t>
            </a:r>
            <a:r>
              <a:rPr lang="ar-TN" sz="2400" dirty="0" smtClean="0">
                <a:latin typeface="Times New Roman" pitchFamily="18" charset="0"/>
                <a:ea typeface="Calibri" pitchFamily="34" charset="0"/>
                <a:cs typeface="Times New Roman" pitchFamily="18" charset="0"/>
              </a:rPr>
              <a:t> كما لها أن تنتعش بحقائق الأمور </a:t>
            </a:r>
            <a:r>
              <a:rPr lang="ar-TN" sz="2400" dirty="0" err="1" smtClean="0">
                <a:latin typeface="Times New Roman" pitchFamily="18" charset="0"/>
                <a:ea typeface="Calibri" pitchFamily="34" charset="0"/>
                <a:cs typeface="Times New Roman" pitchFamily="18" charset="0"/>
              </a:rPr>
              <a:t>الإلاهية</a:t>
            </a:r>
            <a:r>
              <a:rPr lang="ar-TN" sz="2400" dirty="0" smtClean="0">
                <a:latin typeface="Times New Roman" pitchFamily="18" charset="0"/>
                <a:ea typeface="Calibri" pitchFamily="34" charset="0"/>
                <a:cs typeface="Times New Roman" pitchFamily="18" charset="0"/>
              </a:rPr>
              <a:t> و تتحد </a:t>
            </a:r>
            <a:r>
              <a:rPr lang="ar-TN" sz="2400" dirty="0" err="1" smtClean="0">
                <a:latin typeface="Times New Roman" pitchFamily="18" charset="0"/>
                <a:ea typeface="Calibri" pitchFamily="34" charset="0"/>
                <a:cs typeface="Times New Roman" pitchFamily="18" charset="0"/>
              </a:rPr>
              <a:t>بها</a:t>
            </a:r>
            <a:r>
              <a:rPr lang="ar-TN" sz="2400" dirty="0" smtClean="0">
                <a:latin typeface="Times New Roman" pitchFamily="18" charset="0"/>
                <a:ea typeface="Calibri" pitchFamily="34" charset="0"/>
                <a:cs typeface="Times New Roman" pitchFamily="18" charset="0"/>
              </a:rPr>
              <a:t>" فلا بتردد أبو هريرة في أن يغامر بحياته من أجل حياته حتى يعطيها معنى فلجأ إلى دير العذارى </a:t>
            </a:r>
            <a:r>
              <a:rPr lang="ar-TN" sz="2400" dirty="0" err="1" smtClean="0">
                <a:latin typeface="Times New Roman" pitchFamily="18" charset="0"/>
                <a:ea typeface="Calibri" pitchFamily="34" charset="0"/>
                <a:cs typeface="Times New Roman" pitchFamily="18" charset="0"/>
              </a:rPr>
              <a:t>و</a:t>
            </a:r>
            <a:r>
              <a:rPr lang="ar-TN" sz="2400" dirty="0" smtClean="0">
                <a:latin typeface="Times New Roman" pitchFamily="18" charset="0"/>
                <a:ea typeface="Calibri" pitchFamily="34" charset="0"/>
                <a:cs typeface="Times New Roman" pitchFamily="18" charset="0"/>
              </a:rPr>
              <a:t> هي دير معلق بين الأرض      </a:t>
            </a:r>
            <a:r>
              <a:rPr lang="ar-TN" sz="2400" dirty="0" err="1" smtClean="0">
                <a:latin typeface="Times New Roman" pitchFamily="18" charset="0"/>
                <a:ea typeface="Calibri" pitchFamily="34" charset="0"/>
                <a:cs typeface="Times New Roman" pitchFamily="18" charset="0"/>
              </a:rPr>
              <a:t>و</a:t>
            </a:r>
            <a:r>
              <a:rPr lang="ar-TN" sz="2400" dirty="0" smtClean="0">
                <a:latin typeface="Times New Roman" pitchFamily="18" charset="0"/>
                <a:ea typeface="Calibri" pitchFamily="34" charset="0"/>
                <a:cs typeface="Times New Roman" pitchFamily="18" charset="0"/>
              </a:rPr>
              <a:t> السماء" قليلا ما يطرق لمنعة الجبل </a:t>
            </a:r>
            <a:r>
              <a:rPr lang="ar-TN" sz="2400" dirty="0" err="1" smtClean="0">
                <a:latin typeface="Times New Roman" pitchFamily="18" charset="0"/>
                <a:ea typeface="Calibri" pitchFamily="34" charset="0"/>
                <a:cs typeface="Times New Roman" pitchFamily="18" charset="0"/>
              </a:rPr>
              <a:t>و</a:t>
            </a:r>
            <a:r>
              <a:rPr lang="ar-TN" sz="2400" dirty="0" smtClean="0">
                <a:latin typeface="Times New Roman" pitchFamily="18" charset="0"/>
                <a:ea typeface="Calibri" pitchFamily="34" charset="0"/>
                <a:cs typeface="Times New Roman" pitchFamily="18" charset="0"/>
              </a:rPr>
              <a:t> شدة الدير </a:t>
            </a:r>
            <a:r>
              <a:rPr lang="ar-TN" sz="2400" dirty="0" err="1" smtClean="0">
                <a:latin typeface="Times New Roman" pitchFamily="18" charset="0"/>
                <a:ea typeface="Calibri" pitchFamily="34" charset="0"/>
                <a:cs typeface="Times New Roman" pitchFamily="18" charset="0"/>
              </a:rPr>
              <a:t>و</a:t>
            </a:r>
            <a:r>
              <a:rPr lang="ar-TN" sz="2400" dirty="0" smtClean="0">
                <a:latin typeface="Times New Roman" pitchFamily="18" charset="0"/>
                <a:ea typeface="Calibri" pitchFamily="34" charset="0"/>
                <a:cs typeface="Times New Roman" pitchFamily="18" charset="0"/>
              </a:rPr>
              <a:t> عسره </a:t>
            </a:r>
            <a:r>
              <a:rPr lang="ar-TN" sz="2400" dirty="0" err="1" smtClean="0">
                <a:latin typeface="Times New Roman" pitchFamily="18" charset="0"/>
                <a:ea typeface="Calibri" pitchFamily="34" charset="0"/>
                <a:cs typeface="Times New Roman" pitchFamily="18" charset="0"/>
              </a:rPr>
              <a:t>و</a:t>
            </a:r>
            <a:r>
              <a:rPr lang="ar-TN" sz="2400" dirty="0" smtClean="0">
                <a:latin typeface="Times New Roman" pitchFamily="18" charset="0"/>
                <a:ea typeface="Calibri" pitchFamily="34" charset="0"/>
                <a:cs typeface="Times New Roman" pitchFamily="18" charset="0"/>
              </a:rPr>
              <a:t> انفصاله عن الأرض" حائرا متسائلا:" أريد أن أعرف أيهما أصدق وجودا الله أم الشيطان"؟</a:t>
            </a:r>
            <a:endParaRPr lang="ar-TN" sz="3200" dirty="0" smtClean="0">
              <a:latin typeface="Arial" pitchFamily="34" charset="0"/>
              <a:cs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214282" y="1785926"/>
            <a:ext cx="7715304"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50000"/>
              </a:lnSpc>
              <a:spcBef>
                <a:spcPct val="0"/>
              </a:spcBef>
              <a:spcAft>
                <a:spcPct val="0"/>
              </a:spcAft>
              <a:buClrTx/>
              <a:buSzTx/>
              <a:buFontTx/>
              <a:buNone/>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و كان له مع ظلمة شأن، ظلمة التي تمردت على أنوثتها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"تصنعت طبائع الرجال" فانصرفت بأبي هريرة تطهر نفسه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تخلع عنه ثياب أهل الدنيا من وشي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فضة ليرتدي الصوف رمز الشدة على النفس أصلا في السمو بالروح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تحطيم الجسد باعتباره قفصا له، فصعد أبو هريرة إلى تعذيب جسده تعذيبا</a:t>
            </a:r>
            <a:r>
              <a:rPr kumimoji="0" lang="ar-TN" sz="20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اختار أشد الطرق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أساها فمزق جسده تمزيقا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شقه بظفره حتى صار "كجلد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السليخة</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كان" يصوم اليومين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الثلاثة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لا يشرب" عله بذلك يتخلص من جسده فيقهر هادم  اللذات أو يتجاوز المألوف</a:t>
            </a:r>
            <a:r>
              <a:rPr kumimoji="0" lang="ar-TN" sz="20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المعقول "ألا سبيل إلى تعليمي  ما ينسى  ألا سبيل إلى المعقول علميني الحمل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الولادة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سر توارث الأرواح أو غنني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ريحيني</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ar-TN"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6500826" y="1142984"/>
            <a:ext cx="1239442" cy="400110"/>
          </a:xfrm>
          <a:prstGeom prst="rect">
            <a:avLst/>
          </a:prstGeom>
        </p:spPr>
        <p:txBody>
          <a:bodyPr wrap="none">
            <a:spAutoFit/>
          </a:bodyPr>
          <a:lstStyle/>
          <a:p>
            <a:pPr algn="justLow" rtl="1" fontAlgn="base">
              <a:spcBef>
                <a:spcPct val="0"/>
              </a:spcBef>
              <a:spcAft>
                <a:spcPct val="0"/>
              </a:spcAft>
            </a:pPr>
            <a:r>
              <a:rPr lang="ar-TN" sz="2000" b="1" u="sng"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ب- أطوارها:</a:t>
            </a:r>
            <a:endParaRPr lang="fr-FR" sz="2000" b="1" u="sng"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2769"/>
                                        </p:tgtEl>
                                        <p:attrNameLst>
                                          <p:attrName>style.visibility</p:attrName>
                                        </p:attrNameLst>
                                      </p:cBhvr>
                                      <p:to>
                                        <p:strVal val="visible"/>
                                      </p:to>
                                    </p:set>
                                    <p:anim calcmode="lin" valueType="num">
                                      <p:cBhvr additive="base">
                                        <p:cTn id="13" dur="500" fill="hold"/>
                                        <p:tgtEl>
                                          <p:spTgt spid="32769"/>
                                        </p:tgtEl>
                                        <p:attrNameLst>
                                          <p:attrName>ppt_x</p:attrName>
                                        </p:attrNameLst>
                                      </p:cBhvr>
                                      <p:tavLst>
                                        <p:tav tm="0">
                                          <p:val>
                                            <p:strVal val="#ppt_x"/>
                                          </p:val>
                                        </p:tav>
                                        <p:tav tm="100000">
                                          <p:val>
                                            <p:strVal val="#ppt_x"/>
                                          </p:val>
                                        </p:tav>
                                      </p:tavLst>
                                    </p:anim>
                                    <p:anim calcmode="lin" valueType="num">
                                      <p:cBhvr additive="base">
                                        <p:cTn id="14" dur="500" fill="hold"/>
                                        <p:tgtEl>
                                          <p:spTgt spid="327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9"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5"/>
          <p:cNvSpPr>
            <a:spLocks noChangeArrowheads="1"/>
          </p:cNvSpPr>
          <p:nvPr/>
        </p:nvSpPr>
        <p:spPr bwMode="auto">
          <a:xfrm>
            <a:off x="642910" y="1857364"/>
            <a:ext cx="7000924" cy="25391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tabLst/>
            </a:pP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بدأت رحلة  أبي هريرة  ذات  فجر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ب</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ب</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عث أول "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قذفت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به</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التجربة في رحلة طويلة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مغامرة تتلوها مغامرة اقتحم  فيها  أبو هريرة  الوجوه من طرق عديدة ليختبر  حياته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يعطيها  معنى،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انتهت  ببعث أخر  عبر  فيه  أبو هريرة  عالم  النسبية  إلى عالم  المطلق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الزمن  إلى  السرمد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عالم </a:t>
            </a:r>
            <a:r>
              <a:rPr lang="ar-TN" sz="2000" dirty="0" smtClean="0">
                <a:latin typeface="Times New Roman" pitchFamily="18" charset="0"/>
                <a:ea typeface="Calibri" pitchFamily="34" charset="0"/>
                <a:cs typeface="Times New Roman" pitchFamily="18" charset="0"/>
              </a:rPr>
              <a:t>الفناء إلى</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الخلود</a:t>
            </a:r>
            <a:r>
              <a:rPr kumimoji="0" lang="ar-TN" sz="20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ar-TN" sz="2000" b="0" i="0" u="none" strike="noStrike" cap="none" normalizeH="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يمكن حصر مسيرة أبي هريرة في تجارب ثلاثة هي:</a:t>
            </a:r>
            <a:endParaRPr kumimoji="0" lang="ar-TN"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7"/>
          <p:cNvSpPr/>
          <p:nvPr/>
        </p:nvSpPr>
        <p:spPr>
          <a:xfrm>
            <a:off x="3521290" y="785794"/>
            <a:ext cx="2408032" cy="646331"/>
          </a:xfrm>
          <a:prstGeom prst="rect">
            <a:avLst/>
          </a:prstGeom>
          <a:noFill/>
        </p:spPr>
        <p:txBody>
          <a:bodyPr wrap="none">
            <a:spAutoFit/>
          </a:bodyPr>
          <a:lstStyle/>
          <a:p>
            <a:pPr marL="400050" indent="-400050" algn="r" rtl="1">
              <a:buFont typeface="+mj-lt"/>
              <a:buAutoNum type="romanUcPeriod"/>
            </a:pPr>
            <a:r>
              <a:rPr kumimoji="0" lang="ar-TN" sz="3600" b="1" i="0" u="none" strike="noStrike" normalizeH="0" baseline="0" dirty="0" smtClean="0">
                <a:ln w="1905"/>
                <a:solidFill>
                  <a:schemeClr val="accent6">
                    <a:lumMod val="50000"/>
                  </a:schemeClr>
                </a:solidFill>
                <a:effectLst>
                  <a:innerShdw blurRad="69850" dist="43180" dir="5400000">
                    <a:srgbClr val="000000">
                      <a:alpha val="65000"/>
                    </a:srgbClr>
                  </a:innerShdw>
                </a:effectLst>
                <a:latin typeface="Times New Roman" pitchFamily="18" charset="0"/>
                <a:ea typeface="Calibri" pitchFamily="34" charset="0"/>
                <a:cs typeface="Times New Roman" pitchFamily="18" charset="0"/>
              </a:rPr>
              <a:t>التجــــارب :</a:t>
            </a:r>
            <a:endParaRPr lang="fr-FR" sz="3600" b="1" dirty="0">
              <a:ln w="1905"/>
              <a:solidFill>
                <a:schemeClr val="accent6">
                  <a:lumMod val="50000"/>
                </a:schemeClr>
              </a:solidFill>
              <a:effectLst>
                <a:innerShdw blurRad="69850" dist="43180" dir="5400000">
                  <a:srgbClr val="000000">
                    <a:alpha val="65000"/>
                  </a:srgbClr>
                </a:innerShdw>
              </a:effectLst>
            </a:endParaRPr>
          </a:p>
        </p:txBody>
      </p:sp>
      <p:sp>
        <p:nvSpPr>
          <p:cNvPr id="12294" name="AutoShape 6"/>
          <p:cNvSpPr>
            <a:spLocks noChangeArrowheads="1"/>
          </p:cNvSpPr>
          <p:nvPr/>
        </p:nvSpPr>
        <p:spPr bwMode="auto">
          <a:xfrm>
            <a:off x="1000100" y="4714884"/>
            <a:ext cx="5553081" cy="857256"/>
          </a:xfrm>
          <a:prstGeom prst="roundRect">
            <a:avLst>
              <a:gd name="adj" fmla="val 16667"/>
            </a:avLst>
          </a:prstGeom>
          <a:gradFill>
            <a:gsLst>
              <a:gs pos="0">
                <a:schemeClr val="accent6">
                  <a:lumMod val="50000"/>
                </a:schemeClr>
              </a:gs>
              <a:gs pos="35000">
                <a:schemeClr val="accent6">
                  <a:tint val="37000"/>
                  <a:satMod val="300000"/>
                </a:schemeClr>
              </a:gs>
              <a:gs pos="100000">
                <a:schemeClr val="accent6">
                  <a:tint val="15000"/>
                  <a:satMod val="350000"/>
                </a:schemeClr>
              </a:gs>
            </a:gsLst>
          </a:gra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ts val="1200"/>
              </a:spcBef>
              <a:spcAft>
                <a:spcPct val="0"/>
              </a:spcAft>
              <a:buClrTx/>
              <a:buSzTx/>
              <a:buFontTx/>
              <a:buNone/>
              <a:tabLst/>
            </a:pPr>
            <a:endParaRPr kumimoji="0" lang="ar-TN" sz="5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endParaRPr>
          </a:p>
          <a:p>
            <a:pPr marL="0" marR="0" lvl="0" indent="0" algn="ctr" defTabSz="914400" rtl="1" eaLnBrk="1" fontAlgn="base" latinLnBrk="0" hangingPunct="1">
              <a:lnSpc>
                <a:spcPct val="100000"/>
              </a:lnSpc>
              <a:spcBef>
                <a:spcPts val="1200"/>
              </a:spcBef>
              <a:spcAft>
                <a:spcPct val="0"/>
              </a:spcAft>
              <a:buClrTx/>
              <a:buSzTx/>
              <a:buFontTx/>
              <a:buNone/>
              <a:tabLst/>
            </a:pPr>
            <a:r>
              <a:rPr kumimoji="0" lang="ar-TN"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a:t>
            </a:r>
            <a:r>
              <a:rPr kumimoji="0" lang="ar-TN"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/تجربة  الحس </a:t>
            </a:r>
            <a:r>
              <a:rPr kumimoji="0" lang="ar-TN" sz="20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و</a:t>
            </a:r>
            <a:r>
              <a:rPr kumimoji="0" lang="ar-TN"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الحب  2/  تجربة  العدد 3/  تجربة الدين</a:t>
            </a:r>
            <a:endParaRPr kumimoji="0" lang="ar-TN"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endParaRPr>
          </a:p>
          <a:p>
            <a:pPr marL="0" marR="0" lvl="0" indent="0" algn="l" defTabSz="914400" rtl="0" eaLnBrk="1" fontAlgn="base" latinLnBrk="0" hangingPunct="1">
              <a:lnSpc>
                <a:spcPct val="100000"/>
              </a:lnSpc>
              <a:spcBef>
                <a:spcPts val="120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293">
                                            <p:txEl>
                                              <p:pRg st="1" end="1"/>
                                            </p:txEl>
                                          </p:spTgt>
                                        </p:tgtEl>
                                        <p:attrNameLst>
                                          <p:attrName>style.visibility</p:attrName>
                                        </p:attrNameLst>
                                      </p:cBhvr>
                                      <p:to>
                                        <p:strVal val="visible"/>
                                      </p:to>
                                    </p:set>
                                    <p:anim calcmode="lin" valueType="num">
                                      <p:cBhvr additive="base">
                                        <p:cTn id="13" dur="500" fill="hold"/>
                                        <p:tgtEl>
                                          <p:spTgt spid="1229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294"/>
                                        </p:tgtEl>
                                        <p:attrNameLst>
                                          <p:attrName>style.visibility</p:attrName>
                                        </p:attrNameLst>
                                      </p:cBhvr>
                                      <p:to>
                                        <p:strVal val="visible"/>
                                      </p:to>
                                    </p:set>
                                    <p:anim calcmode="lin" valueType="num">
                                      <p:cBhvr additive="base">
                                        <p:cTn id="19" dur="500" fill="hold"/>
                                        <p:tgtEl>
                                          <p:spTgt spid="12294"/>
                                        </p:tgtEl>
                                        <p:attrNameLst>
                                          <p:attrName>ppt_x</p:attrName>
                                        </p:attrNameLst>
                                      </p:cBhvr>
                                      <p:tavLst>
                                        <p:tav tm="0">
                                          <p:val>
                                            <p:strVal val="#ppt_x"/>
                                          </p:val>
                                        </p:tav>
                                        <p:tav tm="100000">
                                          <p:val>
                                            <p:strVal val="#ppt_x"/>
                                          </p:val>
                                        </p:tav>
                                      </p:tavLst>
                                    </p:anim>
                                    <p:anim calcmode="lin" valueType="num">
                                      <p:cBhvr additive="base">
                                        <p:cTn id="20" dur="500" fill="hold"/>
                                        <p:tgtEl>
                                          <p:spTgt spid="122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29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472" y="1857364"/>
            <a:ext cx="7286676" cy="2862322"/>
          </a:xfrm>
          <a:prstGeom prst="rect">
            <a:avLst/>
          </a:prstGeom>
        </p:spPr>
        <p:txBody>
          <a:bodyPr wrap="square">
            <a:spAutoFit/>
          </a:bodyPr>
          <a:lstStyle/>
          <a:p>
            <a:pPr algn="just" rtl="1">
              <a:lnSpc>
                <a:spcPct val="150000"/>
              </a:lnSpc>
            </a:pPr>
            <a:r>
              <a:rPr lang="ar-TN" sz="2000" dirty="0" smtClean="0">
                <a:latin typeface="Times New Roman" pitchFamily="18" charset="0"/>
                <a:ea typeface="Calibri" pitchFamily="34" charset="0"/>
                <a:cs typeface="+mj-cs"/>
              </a:rPr>
              <a:t> ثم خرج من سجنه  في الدير فكان يكثر من الجلوس في مقبرة  الدير يتأمل  عله يجد بين الأموات  ما لم يجده بين الأحياء  لكنه رغم إصراره      </a:t>
            </a:r>
            <a:r>
              <a:rPr lang="ar-TN" sz="2000" dirty="0" err="1" smtClean="0">
                <a:latin typeface="Times New Roman" pitchFamily="18" charset="0"/>
                <a:ea typeface="Calibri" pitchFamily="34" charset="0"/>
                <a:cs typeface="+mj-cs"/>
              </a:rPr>
              <a:t>و</a:t>
            </a:r>
            <a:r>
              <a:rPr lang="ar-TN" sz="2000" dirty="0" smtClean="0">
                <a:latin typeface="Times New Roman" pitchFamily="18" charset="0"/>
                <a:ea typeface="Calibri" pitchFamily="34" charset="0"/>
                <a:cs typeface="+mj-cs"/>
              </a:rPr>
              <a:t> صدقه مع نفسه  </a:t>
            </a:r>
            <a:r>
              <a:rPr lang="ar-TN" sz="2000" dirty="0" err="1" smtClean="0">
                <a:latin typeface="Times New Roman" pitchFamily="18" charset="0"/>
                <a:ea typeface="Calibri" pitchFamily="34" charset="0"/>
                <a:cs typeface="+mj-cs"/>
              </a:rPr>
              <a:t>و</a:t>
            </a:r>
            <a:r>
              <a:rPr lang="ar-TN" sz="2000" dirty="0" smtClean="0">
                <a:latin typeface="Times New Roman" pitchFamily="18" charset="0"/>
                <a:ea typeface="Calibri" pitchFamily="34" charset="0"/>
                <a:cs typeface="+mj-cs"/>
              </a:rPr>
              <a:t> رفضه  أنصاف الحلول لم يستطع أن ينسى جسده . فقد قضت في الدير ثلاث  سنين  تبتهل </a:t>
            </a:r>
            <a:r>
              <a:rPr lang="ar-TN" sz="2000" dirty="0" err="1" smtClean="0">
                <a:latin typeface="Times New Roman" pitchFamily="18" charset="0"/>
                <a:ea typeface="Calibri" pitchFamily="34" charset="0"/>
                <a:cs typeface="+mj-cs"/>
              </a:rPr>
              <a:t>و</a:t>
            </a:r>
            <a:r>
              <a:rPr lang="ar-TN" sz="2000" dirty="0" smtClean="0">
                <a:latin typeface="Times New Roman" pitchFamily="18" charset="0"/>
                <a:ea typeface="Calibri" pitchFamily="34" charset="0"/>
                <a:cs typeface="+mj-cs"/>
              </a:rPr>
              <a:t> </a:t>
            </a:r>
            <a:r>
              <a:rPr lang="ar-TN" sz="2000" dirty="0" err="1" smtClean="0">
                <a:latin typeface="Times New Roman" pitchFamily="18" charset="0"/>
                <a:ea typeface="Calibri" pitchFamily="34" charset="0"/>
                <a:cs typeface="+mj-cs"/>
              </a:rPr>
              <a:t>تتزهد</a:t>
            </a:r>
            <a:r>
              <a:rPr lang="ar-TN" sz="2000" dirty="0" smtClean="0">
                <a:latin typeface="Times New Roman" pitchFamily="18" charset="0"/>
                <a:ea typeface="Calibri" pitchFamily="34" charset="0"/>
                <a:cs typeface="+mj-cs"/>
              </a:rPr>
              <a:t>  و ما أن اشتمت رائحة الدنيا في  ثياب أبي هريرة  حتى انساقت مع أخواتها     </a:t>
            </a:r>
            <a:r>
              <a:rPr lang="ar-TN" sz="2000" dirty="0" err="1" smtClean="0">
                <a:latin typeface="Times New Roman" pitchFamily="18" charset="0"/>
                <a:ea typeface="Calibri" pitchFamily="34" charset="0"/>
                <a:cs typeface="+mj-cs"/>
              </a:rPr>
              <a:t>و</a:t>
            </a:r>
            <a:r>
              <a:rPr lang="ar-TN" sz="2000" dirty="0" smtClean="0">
                <a:latin typeface="Times New Roman" pitchFamily="18" charset="0"/>
                <a:ea typeface="Calibri" pitchFamily="34" charset="0"/>
                <a:cs typeface="+mj-cs"/>
              </a:rPr>
              <a:t> عجزت عن السباحة  ضد التيار .</a:t>
            </a:r>
            <a:r>
              <a:rPr lang="ar-TN" sz="2000" dirty="0" smtClean="0">
                <a:latin typeface="Arial" pitchFamily="34" charset="0"/>
                <a:ea typeface="Calibri" pitchFamily="34" charset="0"/>
                <a:cs typeface="+mj-cs"/>
              </a:rPr>
              <a:t> </a:t>
            </a:r>
            <a:r>
              <a:rPr lang="ar-TN" sz="2000" dirty="0" smtClean="0">
                <a:latin typeface="Times New Roman" pitchFamily="18" charset="0"/>
                <a:ea typeface="Calibri" pitchFamily="34" charset="0"/>
                <a:cs typeface="+mj-cs"/>
              </a:rPr>
              <a:t>بل تذهب ظلمة إلى أبعد من ذلك فتعترف  بأن أبا هريرة قد لبسها </a:t>
            </a:r>
            <a:r>
              <a:rPr lang="ar-TN" sz="2000" dirty="0" err="1" smtClean="0">
                <a:latin typeface="Times New Roman" pitchFamily="18" charset="0"/>
                <a:ea typeface="Calibri" pitchFamily="34" charset="0"/>
                <a:cs typeface="+mj-cs"/>
              </a:rPr>
              <a:t>و</a:t>
            </a:r>
            <a:r>
              <a:rPr lang="ar-TN" sz="2000" dirty="0" smtClean="0">
                <a:latin typeface="Times New Roman" pitchFamily="18" charset="0"/>
                <a:ea typeface="Calibri" pitchFamily="34" charset="0"/>
                <a:cs typeface="+mj-cs"/>
              </a:rPr>
              <a:t> خلف الله في قلبها .</a:t>
            </a:r>
            <a:endParaRPr lang="fr-FR" sz="2000" dirty="0">
              <a:cs typeface="+mj-cs"/>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214282" y="2786058"/>
            <a:ext cx="7572396" cy="3268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50000"/>
              </a:lnSpc>
              <a:spcBef>
                <a:spcPct val="0"/>
              </a:spcBef>
              <a:spcAft>
                <a:spcPct val="0"/>
              </a:spcAft>
              <a:buClrTx/>
              <a:buSzTx/>
              <a:buFontTx/>
              <a:buNone/>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كالعادة أرجع أبو هريرة أسباب  الخيبة إلى طبيعة التجربة إذ تبين له حسب اعتقاده .</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أن الدين  لا يجيب  عن أسئلة  الحائر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لا ينفع الشاك بل يقوم على التسليم المسبق ، من ذلك أنا</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أبا هريرة  لما سئل ظلمة " أريد أن أعرف أيهما أصدق  وجودا  الله أم الشيطان أريد أن أعرف أنا   خالق الله  أم الله خالقي  " قالت ظلمة بتسليم العاجز " أستغفر  ربك  يا هذا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طهر نفسك من الدنيا "بينما لم يدخل أبو هريرة الدير إلا يعضد هذه الحيرة من قلبه كما تعضد النخل العقيم،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عساه</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يروض التنفس على طمأنينة الإيمان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تسليمه.</a:t>
            </a:r>
            <a:endParaRPr kumimoji="0" lang="ar-TN"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6643702" y="857232"/>
            <a:ext cx="1273105" cy="400110"/>
          </a:xfrm>
          <a:prstGeom prst="rect">
            <a:avLst/>
          </a:prstGeom>
        </p:spPr>
        <p:txBody>
          <a:bodyPr wrap="none">
            <a:spAutoFit/>
          </a:bodyPr>
          <a:lstStyle/>
          <a:p>
            <a:pPr lvl="0" algn="justLow" rtl="1" fontAlgn="base">
              <a:spcBef>
                <a:spcPct val="0"/>
              </a:spcBef>
              <a:spcAft>
                <a:spcPct val="0"/>
              </a:spcAft>
            </a:pPr>
            <a:r>
              <a:rPr lang="ar-TN" sz="2000" b="1" u="sng"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ج- نتائجها  :</a:t>
            </a:r>
            <a:endParaRPr lang="fr-FR" sz="2000" b="1" u="sng"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p:txBody>
      </p:sp>
      <p:sp>
        <p:nvSpPr>
          <p:cNvPr id="6" name="Rectangle 5"/>
          <p:cNvSpPr/>
          <p:nvPr/>
        </p:nvSpPr>
        <p:spPr>
          <a:xfrm>
            <a:off x="285720" y="1285860"/>
            <a:ext cx="7000924" cy="960006"/>
          </a:xfrm>
          <a:prstGeom prst="rect">
            <a:avLst/>
          </a:prstGeom>
        </p:spPr>
        <p:txBody>
          <a:bodyPr wrap="square">
            <a:spAutoFit/>
          </a:bodyPr>
          <a:lstStyle/>
          <a:p>
            <a:pPr lvl="0" algn="just" rtl="1" fontAlgn="base">
              <a:lnSpc>
                <a:spcPct val="150000"/>
              </a:lnSpc>
              <a:spcBef>
                <a:spcPct val="0"/>
              </a:spcBef>
              <a:spcAft>
                <a:spcPct val="0"/>
              </a:spcAft>
              <a:buFontTx/>
              <a:buChar char="•"/>
            </a:pPr>
            <a:r>
              <a:rPr lang="ar-TN" sz="2000" dirty="0" smtClean="0">
                <a:latin typeface="Times New Roman" pitchFamily="18" charset="0"/>
                <a:ea typeface="Calibri" pitchFamily="34" charset="0"/>
                <a:cs typeface="Times New Roman" pitchFamily="18" charset="0"/>
              </a:rPr>
              <a:t>و هكذا فان تجربة الفن لم تستطع أن تملا على أبي هريرة كيانه  </a:t>
            </a:r>
            <a:r>
              <a:rPr lang="ar-TN" sz="2000" dirty="0" err="1" smtClean="0">
                <a:latin typeface="Times New Roman" pitchFamily="18" charset="0"/>
                <a:ea typeface="Calibri" pitchFamily="34" charset="0"/>
                <a:cs typeface="Times New Roman" pitchFamily="18" charset="0"/>
              </a:rPr>
              <a:t>و</a:t>
            </a:r>
            <a:r>
              <a:rPr lang="ar-TN" sz="2000" dirty="0" smtClean="0">
                <a:latin typeface="Times New Roman" pitchFamily="18" charset="0"/>
                <a:ea typeface="Calibri" pitchFamily="34" charset="0"/>
                <a:cs typeface="Times New Roman" pitchFamily="18" charset="0"/>
              </a:rPr>
              <a:t> أكدت له أنه " لا يتناسى الجسد إنسان إلا أكلته الأوهام ".</a:t>
            </a:r>
            <a:endParaRPr lang="fr-FR" sz="2000" dirty="0" smtClean="0">
              <a:latin typeface="Arial" pitchFamily="34" charset="0"/>
              <a:cs typeface="Arial" pitchFamily="34" charset="0"/>
            </a:endParaRPr>
          </a:p>
        </p:txBody>
      </p:sp>
      <p:sp>
        <p:nvSpPr>
          <p:cNvPr id="7" name="Rectangle 6"/>
          <p:cNvSpPr/>
          <p:nvPr/>
        </p:nvSpPr>
        <p:spPr>
          <a:xfrm>
            <a:off x="4000496" y="2357430"/>
            <a:ext cx="4007828" cy="400110"/>
          </a:xfrm>
          <a:prstGeom prst="rect">
            <a:avLst/>
          </a:prstGeom>
        </p:spPr>
        <p:txBody>
          <a:bodyPr wrap="none">
            <a:spAutoFit/>
          </a:bodyPr>
          <a:lstStyle/>
          <a:p>
            <a:pPr lvl="0" algn="justLow" rtl="1" eaLnBrk="0" fontAlgn="base" hangingPunct="0">
              <a:spcBef>
                <a:spcPct val="0"/>
              </a:spcBef>
              <a:spcAft>
                <a:spcPct val="0"/>
              </a:spcAft>
            </a:pPr>
            <a:r>
              <a:rPr lang="ar-TN" sz="2000" b="1" u="sng"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د- أسباب فشل تجربة الدين  حسب أبي هريرة :</a:t>
            </a:r>
            <a:endParaRPr lang="fr-FR" sz="2000" b="1" u="sng"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721"/>
                                        </p:tgtEl>
                                        <p:attrNameLst>
                                          <p:attrName>style.visibility</p:attrName>
                                        </p:attrNameLst>
                                      </p:cBhvr>
                                      <p:to>
                                        <p:strVal val="visible"/>
                                      </p:to>
                                    </p:set>
                                    <p:anim calcmode="lin" valueType="num">
                                      <p:cBhvr additive="base">
                                        <p:cTn id="25" dur="500" fill="hold"/>
                                        <p:tgtEl>
                                          <p:spTgt spid="30721"/>
                                        </p:tgtEl>
                                        <p:attrNameLst>
                                          <p:attrName>ppt_x</p:attrName>
                                        </p:attrNameLst>
                                      </p:cBhvr>
                                      <p:tavLst>
                                        <p:tav tm="0">
                                          <p:val>
                                            <p:strVal val="#ppt_x"/>
                                          </p:val>
                                        </p:tav>
                                        <p:tav tm="100000">
                                          <p:val>
                                            <p:strVal val="#ppt_x"/>
                                          </p:val>
                                        </p:tav>
                                      </p:tavLst>
                                    </p:anim>
                                    <p:anim calcmode="lin" valueType="num">
                                      <p:cBhvr additive="base">
                                        <p:cTn id="26" dur="500" fill="hold"/>
                                        <p:tgtEl>
                                          <p:spTgt spid="307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1" grpId="0"/>
      <p:bldP spid="5" grpId="0"/>
      <p:bldP spid="6"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285720" y="1000108"/>
            <a:ext cx="7500990" cy="45382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300000"/>
              </a:lnSpc>
              <a:spcBef>
                <a:spcPct val="0"/>
              </a:spcBef>
              <a:spcAft>
                <a:spcPct val="0"/>
              </a:spcAft>
              <a:buClrTx/>
              <a:buSzTx/>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2- أبو هريرة وجد التهجد في الدبر مجرد طقوس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شعائر خالية من كل معنى،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هو يترك الإنسان في مستوى من يطالب العالم العلوي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لا يبلغه:" لقد ارتضت برياضهم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تلوت الأدعية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صليت الصلوات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أمسكت نفسي أن تكابر الله فلما انتهيت فقدت نفسي ففرحت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قلت هو الله. ثم طلبتها فإذا هي حاضرة لم تغب" لذلك تجاوز أبو هريرة هذه التجربة ناقما عليها قائلا:" سحقا لرهينة لا تكون إلا تألها مستحيلا أو غرورا مؤلما".</a:t>
            </a:r>
            <a:endParaRPr kumimoji="0" lang="ar-TN" sz="20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841"/>
                                        </p:tgtEl>
                                        <p:attrNameLst>
                                          <p:attrName>style.visibility</p:attrName>
                                        </p:attrNameLst>
                                      </p:cBhvr>
                                      <p:to>
                                        <p:strVal val="visible"/>
                                      </p:to>
                                    </p:set>
                                    <p:anim calcmode="lin" valueType="num">
                                      <p:cBhvr additive="base">
                                        <p:cTn id="7" dur="500" fill="hold"/>
                                        <p:tgtEl>
                                          <p:spTgt spid="35841"/>
                                        </p:tgtEl>
                                        <p:attrNameLst>
                                          <p:attrName>ppt_x</p:attrName>
                                        </p:attrNameLst>
                                      </p:cBhvr>
                                      <p:tavLst>
                                        <p:tav tm="0">
                                          <p:val>
                                            <p:strVal val="#ppt_x"/>
                                          </p:val>
                                        </p:tav>
                                        <p:tav tm="100000">
                                          <p:val>
                                            <p:strVal val="#ppt_x"/>
                                          </p:val>
                                        </p:tav>
                                      </p:tavLst>
                                    </p:anim>
                                    <p:anim calcmode="lin" valueType="num">
                                      <p:cBhvr additive="base">
                                        <p:cTn id="8" dur="500" fill="hold"/>
                                        <p:tgtEl>
                                          <p:spTgt spid="358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285720" y="1714488"/>
            <a:ext cx="7715272" cy="3730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just" defTabSz="914400" rtl="1" eaLnBrk="0" fontAlgn="base" latinLnBrk="0" hangingPunct="0">
              <a:lnSpc>
                <a:spcPct val="150000"/>
              </a:lnSpc>
              <a:spcBef>
                <a:spcPct val="0"/>
              </a:spcBef>
              <a:spcAft>
                <a:spcPct val="0"/>
              </a:spcAft>
              <a:buClrTx/>
              <a:buSzTx/>
              <a:buFont typeface="+mj-lt"/>
              <a:buAutoNum type="arabicPeriod"/>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كان لا بد لهذه التجربة أن تفشل لأن أبى هريرة دخلها حائرا متسائلا طابا أجوبة مقنعة،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الذين يجيب عن أسئلة الحائر إجابات غير مقنعة عقليا لكنها بالنسبة إلى المؤمن كافية شافية.</a:t>
            </a:r>
            <a:endParaRPr kumimoji="0" lang="fr-FR" sz="2000" b="0" i="0" u="none" strike="noStrike" cap="none" normalizeH="0" baseline="0" dirty="0" smtClean="0">
              <a:ln>
                <a:noFill/>
              </a:ln>
              <a:solidFill>
                <a:schemeClr val="tx1"/>
              </a:solidFill>
              <a:effectLst/>
              <a:latin typeface="Arial" pitchFamily="34" charset="0"/>
              <a:cs typeface="+mj-cs"/>
            </a:endParaRPr>
          </a:p>
          <a:p>
            <a:pPr marL="342900" marR="0" lvl="0" indent="-342900" algn="just" defTabSz="914400" rtl="1" eaLnBrk="0" fontAlgn="base" latinLnBrk="0" hangingPunct="0">
              <a:lnSpc>
                <a:spcPct val="150000"/>
              </a:lnSpc>
              <a:spcBef>
                <a:spcPct val="0"/>
              </a:spcBef>
              <a:spcAft>
                <a:spcPct val="0"/>
              </a:spcAft>
              <a:buClrTx/>
              <a:buSzTx/>
              <a:buFont typeface="+mj-lt"/>
              <a:buAutoNum type="arabicPeriod"/>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إن الذين يحقق السمو الروحي لكن لا على طريقة أبي هريرة الذي حمل الدين في هذه التجربة ما لم يدعه الدين لنفسه.</a:t>
            </a:r>
            <a:endParaRPr kumimoji="0" lang="fr-FR" sz="2000" b="0" i="0" u="none" strike="noStrike" cap="none" normalizeH="0" baseline="0" dirty="0" smtClean="0">
              <a:ln>
                <a:noFill/>
              </a:ln>
              <a:solidFill>
                <a:schemeClr val="tx1"/>
              </a:solidFill>
              <a:effectLst/>
              <a:latin typeface="Arial" pitchFamily="34" charset="0"/>
              <a:cs typeface="+mj-cs"/>
            </a:endParaRPr>
          </a:p>
          <a:p>
            <a:pPr marL="342900" marR="0" lvl="0" indent="-342900" algn="just" defTabSz="914400" rtl="1" eaLnBrk="0" fontAlgn="base" latinLnBrk="0" hangingPunct="0">
              <a:lnSpc>
                <a:spcPct val="150000"/>
              </a:lnSpc>
              <a:spcBef>
                <a:spcPct val="0"/>
              </a:spcBef>
              <a:spcAft>
                <a:spcPct val="0"/>
              </a:spcAft>
              <a:buClrTx/>
              <a:buSzTx/>
              <a:buFont typeface="+mj-lt"/>
              <a:buAutoNum type="arabicPeriod"/>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أخيرا نلاحظ: أن أبا هريرة قد حكم على الدين لا بالرجوع إلى منبعه الأصيل بل من خلال بعض معتنقيه، ثم أصدر أحكاما عامّة تماما مثلما فعل في تجربة العدد فهو خالط بعض أقوام العرب لكنه أصدر من خلال تجربته الضيقة تلك أحكاما على الإنسان عامة.</a:t>
            </a:r>
            <a:endParaRPr kumimoji="0" lang="ar-TN" sz="2000" b="0" i="0" u="none" strike="noStrike" cap="none" normalizeH="0" baseline="0" dirty="0" smtClean="0">
              <a:ln>
                <a:noFill/>
              </a:ln>
              <a:solidFill>
                <a:schemeClr val="tx1"/>
              </a:solidFill>
              <a:effectLst/>
              <a:latin typeface="Arial" pitchFamily="34" charset="0"/>
              <a:cs typeface="+mj-cs"/>
            </a:endParaRPr>
          </a:p>
        </p:txBody>
      </p:sp>
      <p:sp>
        <p:nvSpPr>
          <p:cNvPr id="5" name="Rectangle 4"/>
          <p:cNvSpPr/>
          <p:nvPr/>
        </p:nvSpPr>
        <p:spPr>
          <a:xfrm>
            <a:off x="5715008" y="1071546"/>
            <a:ext cx="1952779" cy="400110"/>
          </a:xfrm>
          <a:prstGeom prst="rect">
            <a:avLst/>
          </a:prstGeom>
        </p:spPr>
        <p:txBody>
          <a:bodyPr wrap="none">
            <a:spAutoFit/>
          </a:bodyPr>
          <a:lstStyle/>
          <a:p>
            <a:pPr lvl="0" algn="justLow" rtl="1" fontAlgn="base">
              <a:spcBef>
                <a:spcPct val="0"/>
              </a:spcBef>
              <a:spcAft>
                <a:spcPct val="0"/>
              </a:spcAft>
            </a:pPr>
            <a:r>
              <a:rPr lang="ar-TN" sz="2000" b="1" u="sng"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هـ - نقد هذه الأسباب:</a:t>
            </a:r>
            <a:endParaRPr lang="fr-FR" sz="2000" b="1" u="sng"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4817">
                                            <p:txEl>
                                              <p:pRg st="0" end="0"/>
                                            </p:txEl>
                                          </p:spTgt>
                                        </p:tgtEl>
                                        <p:attrNameLst>
                                          <p:attrName>style.visibility</p:attrName>
                                        </p:attrNameLst>
                                      </p:cBhvr>
                                      <p:to>
                                        <p:strVal val="visible"/>
                                      </p:to>
                                    </p:set>
                                    <p:anim calcmode="lin" valueType="num">
                                      <p:cBhvr additive="base">
                                        <p:cTn id="13" dur="500" fill="hold"/>
                                        <p:tgtEl>
                                          <p:spTgt spid="3481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48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4817">
                                            <p:txEl>
                                              <p:pRg st="1" end="1"/>
                                            </p:txEl>
                                          </p:spTgt>
                                        </p:tgtEl>
                                        <p:attrNameLst>
                                          <p:attrName>style.visibility</p:attrName>
                                        </p:attrNameLst>
                                      </p:cBhvr>
                                      <p:to>
                                        <p:strVal val="visible"/>
                                      </p:to>
                                    </p:set>
                                    <p:anim calcmode="lin" valueType="num">
                                      <p:cBhvr additive="base">
                                        <p:cTn id="19" dur="500" fill="hold"/>
                                        <p:tgtEl>
                                          <p:spTgt spid="3481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481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4817">
                                            <p:txEl>
                                              <p:pRg st="2" end="2"/>
                                            </p:txEl>
                                          </p:spTgt>
                                        </p:tgtEl>
                                        <p:attrNameLst>
                                          <p:attrName>style.visibility</p:attrName>
                                        </p:attrNameLst>
                                      </p:cBhvr>
                                      <p:to>
                                        <p:strVal val="visible"/>
                                      </p:to>
                                    </p:set>
                                    <p:anim calcmode="lin" valueType="num">
                                      <p:cBhvr additive="base">
                                        <p:cTn id="25" dur="500" fill="hold"/>
                                        <p:tgtEl>
                                          <p:spTgt spid="3481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481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entagone 4"/>
          <p:cNvSpPr/>
          <p:nvPr/>
        </p:nvSpPr>
        <p:spPr>
          <a:xfrm>
            <a:off x="214282" y="857232"/>
            <a:ext cx="7929618" cy="5715040"/>
          </a:xfrm>
          <a:prstGeom prst="homePlate">
            <a:avLst/>
          </a:prstGeom>
          <a:effectLst>
            <a:outerShdw blurRad="63500" sx="102000" sy="102000" algn="c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Rectangle 1"/>
          <p:cNvSpPr>
            <a:spLocks noChangeArrowheads="1"/>
          </p:cNvSpPr>
          <p:nvPr/>
        </p:nvSpPr>
        <p:spPr bwMode="auto">
          <a:xfrm>
            <a:off x="285720" y="1500174"/>
            <a:ext cx="5286412"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و هكذا أغرق أبو هريرة في غذاء الروح حتى فاضت فيه نوازع الجسد فأدرك أن الإنسان لا </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يستطيع أن يتجاوز جسده لأنه إنسان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لذلك تفشل التجربة هي الأخرى في تحقيق ما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به</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يكون.</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ربما لو حاول أبو هريرة الجمع بين التجارب الثلاث لحقق ضربا من التعادل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التوازن، مثلما ذهب إلى ذلك توفيق الحكيم في مسرحياته الذهنية، فتجربة الحس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الحب ليست عاطلة،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تجربة الجماعة ليست زائفة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تجربة الدين ليست قاصرة،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إنما العيب في أبي هريرة الذي اكتفى بكل تجربة على حدة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تطرف فيها.</a:t>
            </a:r>
            <a:endParaRPr kumimoji="0" lang="ar-TN"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357158" y="2786058"/>
            <a:ext cx="7429520" cy="24006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50000"/>
              </a:lnSpc>
              <a:spcBef>
                <a:spcPct val="0"/>
              </a:spcBef>
              <a:spcAft>
                <a:spcPct val="0"/>
              </a:spcAft>
              <a:buClrTx/>
              <a:buSzTx/>
              <a:buFontTx/>
              <a:buNone/>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نشأ محمود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المسعدي</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صبيا نشأة تقليدية فتردد على الكتاب شأن أطفال جيله فتعلم الكتابة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حفظ القرآن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هو ما سيطبع لغته.</a:t>
            </a:r>
            <a:endParaRPr kumimoji="0" lang="fr-FR" sz="2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أبي الفرج الأصفهاني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أبي حيان التوحيدي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أبي العلاء المعري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أبي حامد الغزالي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غيرهم كثر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قد انعكست هذه الثقافة الأصيلة انعكاسا بينا على أغلب كتابات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المسعدي</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عامة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روايته "حدث أبو هريرة قال" خاصة.</a:t>
            </a:r>
            <a:endParaRPr kumimoji="0" lang="ar-TN" sz="2000" b="0" i="0" u="none" strike="noStrike" cap="none" normalizeH="0" baseline="0" dirty="0" smtClean="0">
              <a:ln>
                <a:noFill/>
              </a:ln>
              <a:solidFill>
                <a:schemeClr val="tx1"/>
              </a:solidFill>
              <a:effectLst/>
              <a:latin typeface="Arial" pitchFamily="34" charset="0"/>
              <a:cs typeface="+mj-cs"/>
            </a:endParaRPr>
          </a:p>
        </p:txBody>
      </p:sp>
      <p:sp>
        <p:nvSpPr>
          <p:cNvPr id="5" name="Rectangle 4"/>
          <p:cNvSpPr/>
          <p:nvPr/>
        </p:nvSpPr>
        <p:spPr>
          <a:xfrm>
            <a:off x="428596" y="1785926"/>
            <a:ext cx="7215238" cy="584775"/>
          </a:xfrm>
          <a:prstGeom prst="rect">
            <a:avLst/>
          </a:prstGeom>
        </p:spPr>
        <p:txBody>
          <a:bodyPr wrap="square">
            <a:spAutoFit/>
          </a:bodyPr>
          <a:lstStyle/>
          <a:p>
            <a:pPr marL="342900" lvl="0" indent="-342900" algn="justLow" rtl="1" eaLnBrk="0" fontAlgn="base" hangingPunct="0">
              <a:spcBef>
                <a:spcPct val="0"/>
              </a:spcBef>
              <a:spcAft>
                <a:spcPct val="0"/>
              </a:spcAft>
              <a:buFont typeface="+mj-lt"/>
              <a:buAutoNum type="arabicPeriod"/>
            </a:pPr>
            <a:r>
              <a:rPr lang="ar-TN" sz="3200" b="1" dirty="0" smtClean="0">
                <a:ln w="50800"/>
                <a:solidFill>
                  <a:srgbClr val="008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مظاهر الأصالة في رواية "حدث أبو هريرة قال":</a:t>
            </a:r>
            <a:endParaRPr lang="fr-FR" sz="3200" b="1" dirty="0" smtClean="0">
              <a:ln w="50800"/>
              <a:solidFill>
                <a:srgbClr val="008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p:txBody>
      </p:sp>
      <p:sp>
        <p:nvSpPr>
          <p:cNvPr id="6" name="Rectangle 5"/>
          <p:cNvSpPr/>
          <p:nvPr/>
        </p:nvSpPr>
        <p:spPr>
          <a:xfrm>
            <a:off x="1941757" y="714356"/>
            <a:ext cx="4124847" cy="646331"/>
          </a:xfrm>
          <a:prstGeom prst="rect">
            <a:avLst/>
          </a:prstGeom>
        </p:spPr>
        <p:txBody>
          <a:bodyPr wrap="none">
            <a:spAutoFit/>
          </a:bodyPr>
          <a:lstStyle/>
          <a:p>
            <a:pPr marL="857250" lvl="0" indent="-857250" algn="r" rtl="1" fontAlgn="base">
              <a:spcBef>
                <a:spcPct val="0"/>
              </a:spcBef>
              <a:spcAft>
                <a:spcPct val="0"/>
              </a:spcAft>
              <a:buFont typeface="+mj-lt"/>
              <a:buAutoNum type="romanUcPeriod" startAt="2"/>
            </a:pPr>
            <a:r>
              <a:rPr lang="ar-TN" sz="3600" b="1" dirty="0" smtClean="0">
                <a:ln w="1905"/>
                <a:solidFill>
                  <a:schemeClr val="accent6">
                    <a:lumMod val="50000"/>
                  </a:schemeClr>
                </a:solidFill>
                <a:effectLst>
                  <a:innerShdw blurRad="69850" dist="43180" dir="5400000">
                    <a:srgbClr val="000000">
                      <a:alpha val="65000"/>
                    </a:srgbClr>
                  </a:innerShdw>
                </a:effectLst>
                <a:latin typeface="Times New Roman" pitchFamily="18" charset="0"/>
                <a:ea typeface="Calibri" pitchFamily="34" charset="0"/>
                <a:cs typeface="Times New Roman" pitchFamily="18" charset="0"/>
              </a:rPr>
              <a:t>الأصالة </a:t>
            </a:r>
            <a:r>
              <a:rPr lang="ar-TN" sz="3600" b="1" dirty="0" err="1" smtClean="0">
                <a:ln w="1905"/>
                <a:solidFill>
                  <a:schemeClr val="accent6">
                    <a:lumMod val="50000"/>
                  </a:schemeClr>
                </a:solidFill>
                <a:effectLst>
                  <a:innerShdw blurRad="69850" dist="43180" dir="5400000">
                    <a:srgbClr val="000000">
                      <a:alpha val="65000"/>
                    </a:srgbClr>
                  </a:innerShdw>
                </a:effectLst>
                <a:latin typeface="Times New Roman" pitchFamily="18" charset="0"/>
                <a:ea typeface="Calibri" pitchFamily="34" charset="0"/>
                <a:cs typeface="Times New Roman" pitchFamily="18" charset="0"/>
              </a:rPr>
              <a:t>و</a:t>
            </a:r>
            <a:r>
              <a:rPr lang="ar-TN" sz="3600" b="1" dirty="0" smtClean="0">
                <a:ln w="1905"/>
                <a:solidFill>
                  <a:schemeClr val="accent6">
                    <a:lumMod val="50000"/>
                  </a:schemeClr>
                </a:solidFill>
                <a:effectLst>
                  <a:innerShdw blurRad="69850" dist="43180" dir="5400000">
                    <a:srgbClr val="000000">
                      <a:alpha val="65000"/>
                    </a:srgbClr>
                  </a:innerShdw>
                </a:effectLst>
                <a:latin typeface="Times New Roman" pitchFamily="18" charset="0"/>
                <a:ea typeface="Calibri" pitchFamily="34" charset="0"/>
                <a:cs typeface="Times New Roman" pitchFamily="18" charset="0"/>
              </a:rPr>
              <a:t> المعاصرة:</a:t>
            </a:r>
            <a:endParaRPr lang="fr-FR" sz="3600" b="1" dirty="0" smtClean="0">
              <a:ln w="1905"/>
              <a:solidFill>
                <a:schemeClr val="accent6">
                  <a:lumMod val="50000"/>
                </a:schemeClr>
              </a:solidFill>
              <a:effectLst>
                <a:innerShdw blurRad="69850" dist="43180" dir="5400000">
                  <a:srgbClr val="000000">
                    <a:alpha val="65000"/>
                  </a:srgbClr>
                </a:innerShdw>
              </a:effectLst>
              <a:latin typeface="Times New Roman" pitchFamily="18" charset="0"/>
              <a:ea typeface="Calibri" pitchFamily="34" charset="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6865"/>
                                        </p:tgtEl>
                                        <p:attrNameLst>
                                          <p:attrName>style.visibility</p:attrName>
                                        </p:attrNameLst>
                                      </p:cBhvr>
                                      <p:to>
                                        <p:strVal val="visible"/>
                                      </p:to>
                                    </p:set>
                                    <p:anim calcmode="lin" valueType="num">
                                      <p:cBhvr additive="base">
                                        <p:cTn id="19" dur="500" fill="hold"/>
                                        <p:tgtEl>
                                          <p:spTgt spid="36865"/>
                                        </p:tgtEl>
                                        <p:attrNameLst>
                                          <p:attrName>ppt_x</p:attrName>
                                        </p:attrNameLst>
                                      </p:cBhvr>
                                      <p:tavLst>
                                        <p:tav tm="0">
                                          <p:val>
                                            <p:strVal val="#ppt_x"/>
                                          </p:val>
                                        </p:tav>
                                        <p:tav tm="100000">
                                          <p:val>
                                            <p:strVal val="#ppt_x"/>
                                          </p:val>
                                        </p:tav>
                                      </p:tavLst>
                                    </p:anim>
                                    <p:anim calcmode="lin" valueType="num">
                                      <p:cBhvr additive="base">
                                        <p:cTn id="20" dur="500" fill="hold"/>
                                        <p:tgtEl>
                                          <p:spTgt spid="3686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5" grpId="0"/>
      <p:bldP spid="5" grpId="0"/>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428596" y="2285992"/>
            <a:ext cx="735805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50000"/>
              </a:lnSpc>
              <a:spcBef>
                <a:spcPct val="0"/>
              </a:spcBef>
              <a:spcAft>
                <a:spcPct val="0"/>
              </a:spcAft>
              <a:buClrTx/>
              <a:buSzTx/>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أن أول ما يشد انتباه القارئ "حدث أبو هريرة قال" عراقة الصياغة الفنية، كذلك إن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المسعدي</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قد بعث شكلا في الكتابة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تليدا</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و أسلوبا قديما تبناه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اتخذه دون سائر الأشكال الأدبية</a:t>
            </a:r>
            <a:r>
              <a:rPr kumimoji="0" lang="ar-TN" sz="20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الأجناس الفنية وسيلة للتبليغ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لكلمة "حدث" في التراث العربي الإسلامي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مداليل</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عدة منها:</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tabLst/>
            </a:pPr>
            <a:r>
              <a:rPr lang="ar-TN" sz="2000" dirty="0" smtClean="0">
                <a:latin typeface="Times New Roman" pitchFamily="18" charset="0"/>
                <a:ea typeface="Calibri" pitchFamily="34" charset="0"/>
                <a:cs typeface="Times New Roman" pitchFamily="18" charset="0"/>
              </a:rPr>
              <a:t>1</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الحديث بمعنى الآية و </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المعجزة</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tabLst/>
            </a:pPr>
            <a:r>
              <a:rPr lang="ar-TN" sz="2000" dirty="0" smtClean="0">
                <a:latin typeface="Times New Roman" pitchFamily="18" charset="0"/>
                <a:ea typeface="Calibri" pitchFamily="34" charset="0"/>
                <a:cs typeface="Times New Roman" pitchFamily="18" charset="0"/>
              </a:rPr>
              <a:t>2</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الحديث بمعنى السيرة الخارقة للعادة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العبرة المستمدة من سيرة رسول الله صلى الله عليه</a:t>
            </a:r>
            <a:r>
              <a:rPr kumimoji="0" lang="ar-TN" sz="20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سلم</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tabLst/>
            </a:pPr>
            <a:r>
              <a:rPr lang="ar-TN" sz="2000" dirty="0" smtClean="0">
                <a:latin typeface="Times New Roman" pitchFamily="18" charset="0"/>
                <a:ea typeface="Calibri" pitchFamily="34" charset="0"/>
                <a:cs typeface="Times New Roman" pitchFamily="18" charset="0"/>
              </a:rPr>
              <a:t>3</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الحديث المروى عن صحابة رسول الله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التابعين ........</a:t>
            </a:r>
            <a:endParaRPr kumimoji="0" lang="ar-TN"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4714876" y="785794"/>
            <a:ext cx="2497800" cy="523220"/>
          </a:xfrm>
          <a:prstGeom prst="rect">
            <a:avLst/>
          </a:prstGeom>
        </p:spPr>
        <p:txBody>
          <a:bodyPr wrap="none">
            <a:spAutoFit/>
          </a:bodyPr>
          <a:lstStyle/>
          <a:p>
            <a:pPr lvl="0" algn="justLow" rtl="1" fontAlgn="base">
              <a:spcBef>
                <a:spcPct val="0"/>
              </a:spcBef>
              <a:spcAft>
                <a:spcPct val="0"/>
              </a:spcAft>
            </a:pPr>
            <a:r>
              <a:rPr lang="ar-TN" sz="2800" b="1" dirty="0" smtClean="0">
                <a:solidFill>
                  <a:srgbClr val="663300"/>
                </a:solidFill>
                <a:effectLst>
                  <a:glow rad="228600">
                    <a:schemeClr val="accent6">
                      <a:satMod val="175000"/>
                      <a:alpha val="40000"/>
                    </a:schemeClr>
                  </a:glow>
                  <a:outerShdw blurRad="38100" dist="38100" dir="2700000" algn="tl">
                    <a:srgbClr val="000000">
                      <a:alpha val="43137"/>
                    </a:srgbClr>
                  </a:outerShdw>
                </a:effectLst>
                <a:latin typeface="Times New Roman" pitchFamily="18" charset="0"/>
                <a:ea typeface="Calibri" pitchFamily="34" charset="0"/>
                <a:cs typeface="Times New Roman" pitchFamily="18" charset="0"/>
              </a:rPr>
              <a:t>أ- الأصالة شكلا فنيا</a:t>
            </a:r>
            <a:endParaRPr lang="fr-FR" sz="1050" dirty="0" smtClean="0">
              <a:latin typeface="Arial" pitchFamily="34" charset="0"/>
              <a:cs typeface="Arial" pitchFamily="34" charset="0"/>
            </a:endParaRPr>
          </a:p>
        </p:txBody>
      </p:sp>
      <p:sp>
        <p:nvSpPr>
          <p:cNvPr id="6" name="Rectangle 5"/>
          <p:cNvSpPr/>
          <p:nvPr/>
        </p:nvSpPr>
        <p:spPr>
          <a:xfrm>
            <a:off x="3786182" y="1571612"/>
            <a:ext cx="1420582" cy="461665"/>
          </a:xfrm>
          <a:prstGeom prst="rect">
            <a:avLst/>
          </a:prstGeom>
        </p:spPr>
        <p:txBody>
          <a:bodyPr wrap="none">
            <a:spAutoFit/>
          </a:bodyPr>
          <a:lstStyle/>
          <a:p>
            <a:r>
              <a:rPr lang="ar-TN" sz="2400" b="1" dirty="0" smtClean="0">
                <a:solidFill>
                  <a:srgbClr val="996633"/>
                </a:solidFill>
                <a:effectLst>
                  <a:outerShdw blurRad="38100" dist="38100" dir="2700000" algn="tl">
                    <a:srgbClr val="000000">
                      <a:alpha val="43137"/>
                    </a:srgbClr>
                  </a:outerShdw>
                  <a:reflection blurRad="6350" stA="55000" endA="300" endPos="45500" dir="5400000" sy="-100000" algn="bl" rotWithShape="0"/>
                </a:effectLst>
                <a:latin typeface="Times New Roman" pitchFamily="18" charset="0"/>
                <a:ea typeface="Calibri" pitchFamily="34" charset="0"/>
                <a:cs typeface="Times New Roman" pitchFamily="18" charset="0"/>
              </a:rPr>
              <a:t>الحـــديـــث: </a:t>
            </a:r>
            <a:endParaRPr lang="fr-FR" sz="2400" b="1" dirty="0" smtClean="0">
              <a:solidFill>
                <a:srgbClr val="996633"/>
              </a:solidFill>
              <a:effectLst>
                <a:outerShdw blurRad="38100" dist="38100" dir="2700000" algn="tl">
                  <a:srgbClr val="000000">
                    <a:alpha val="43137"/>
                  </a:srgbClr>
                </a:outerShdw>
                <a:reflection blurRad="6350" stA="55000" endA="300" endPos="45500" dir="5400000" sy="-100000" algn="bl" rotWithShape="0"/>
              </a:effectLst>
              <a:latin typeface="Times New Roman" pitchFamily="18" charset="0"/>
              <a:ea typeface="Calibri" pitchFamily="34" charset="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9937">
                                            <p:txEl>
                                              <p:pRg st="0" end="0"/>
                                            </p:txEl>
                                          </p:spTgt>
                                        </p:tgtEl>
                                        <p:attrNameLst>
                                          <p:attrName>style.visibility</p:attrName>
                                        </p:attrNameLst>
                                      </p:cBhvr>
                                      <p:to>
                                        <p:strVal val="visible"/>
                                      </p:to>
                                    </p:set>
                                    <p:anim calcmode="lin" valueType="num">
                                      <p:cBhvr additive="base">
                                        <p:cTn id="19" dur="500" fill="hold"/>
                                        <p:tgtEl>
                                          <p:spTgt spid="3993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993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9937">
                                            <p:txEl>
                                              <p:pRg st="1" end="1"/>
                                            </p:txEl>
                                          </p:spTgt>
                                        </p:tgtEl>
                                        <p:attrNameLst>
                                          <p:attrName>style.visibility</p:attrName>
                                        </p:attrNameLst>
                                      </p:cBhvr>
                                      <p:to>
                                        <p:strVal val="visible"/>
                                      </p:to>
                                    </p:set>
                                    <p:anim calcmode="lin" valueType="num">
                                      <p:cBhvr additive="base">
                                        <p:cTn id="25" dur="500" fill="hold"/>
                                        <p:tgtEl>
                                          <p:spTgt spid="39937">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993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9937">
                                            <p:txEl>
                                              <p:pRg st="2" end="2"/>
                                            </p:txEl>
                                          </p:spTgt>
                                        </p:tgtEl>
                                        <p:attrNameLst>
                                          <p:attrName>style.visibility</p:attrName>
                                        </p:attrNameLst>
                                      </p:cBhvr>
                                      <p:to>
                                        <p:strVal val="visible"/>
                                      </p:to>
                                    </p:set>
                                    <p:anim calcmode="lin" valueType="num">
                                      <p:cBhvr additive="base">
                                        <p:cTn id="31" dur="500" fill="hold"/>
                                        <p:tgtEl>
                                          <p:spTgt spid="39937">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993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9937">
                                            <p:txEl>
                                              <p:pRg st="3" end="3"/>
                                            </p:txEl>
                                          </p:spTgt>
                                        </p:tgtEl>
                                        <p:attrNameLst>
                                          <p:attrName>style.visibility</p:attrName>
                                        </p:attrNameLst>
                                      </p:cBhvr>
                                      <p:to>
                                        <p:strVal val="visible"/>
                                      </p:to>
                                    </p:set>
                                    <p:anim calcmode="lin" valueType="num">
                                      <p:cBhvr additive="base">
                                        <p:cTn id="37" dur="500" fill="hold"/>
                                        <p:tgtEl>
                                          <p:spTgt spid="39937">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993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500034" y="2829668"/>
            <a:ext cx="735808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50000"/>
              </a:lnSpc>
              <a:spcBef>
                <a:spcPct val="0"/>
              </a:spcBef>
              <a:spcAft>
                <a:spcPct val="0"/>
              </a:spcAft>
              <a:buClrTx/>
              <a:buSzTx/>
              <a:buFontTx/>
              <a:buNone/>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و المطالع لرواية " حدث أبو هريرة قال" يلاحظ أن المسعدي قد نهج طريقة القدامى في القص فجعل روايته في شكل أحاديث </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لكل </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حديث سند و رواية و متن.</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و اختار لروايته أسماء عربية توهم القارئ أنها حقيقية وجدت بالفعل فيما مضى من الزمن مثل قوله:" حديث الغيبة تطلب فلا تدرك"</a:t>
            </a:r>
            <a:endParaRPr kumimoji="0" lang="ar-TN"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3857620" y="1857364"/>
            <a:ext cx="1107996" cy="461665"/>
          </a:xfrm>
          <a:prstGeom prst="rect">
            <a:avLst/>
          </a:prstGeom>
        </p:spPr>
        <p:txBody>
          <a:bodyPr wrap="none">
            <a:spAutoFit/>
          </a:bodyPr>
          <a:lstStyle/>
          <a:p>
            <a:pPr lvl="0" algn="justLow" rtl="1" fontAlgn="base">
              <a:spcBef>
                <a:spcPct val="0"/>
              </a:spcBef>
              <a:spcAft>
                <a:spcPct val="0"/>
              </a:spcAft>
            </a:pPr>
            <a:r>
              <a:rPr lang="ar-TN" sz="2400" b="1" dirty="0" smtClean="0">
                <a:solidFill>
                  <a:srgbClr val="996633"/>
                </a:solidFill>
                <a:effectLst>
                  <a:outerShdw blurRad="38100" dist="38100" dir="2700000" algn="tl">
                    <a:srgbClr val="000000">
                      <a:alpha val="43137"/>
                    </a:srgbClr>
                  </a:outerShdw>
                  <a:reflection blurRad="6350" stA="55000" endA="300" endPos="45500" dir="5400000" sy="-100000" algn="bl" rotWithShape="0"/>
                </a:effectLst>
                <a:latin typeface="Times New Roman" pitchFamily="18" charset="0"/>
                <a:ea typeface="Calibri" pitchFamily="34" charset="0"/>
                <a:cs typeface="Times New Roman" pitchFamily="18" charset="0"/>
              </a:rPr>
              <a:t>الســنـــد:</a:t>
            </a:r>
            <a:endParaRPr lang="fr-FR" sz="2400" b="1" dirty="0" smtClean="0">
              <a:solidFill>
                <a:srgbClr val="996633"/>
              </a:solidFill>
              <a:effectLst>
                <a:outerShdw blurRad="38100" dist="38100" dir="2700000" algn="tl">
                  <a:srgbClr val="000000">
                    <a:alpha val="43137"/>
                  </a:srgbClr>
                </a:outerShdw>
                <a:reflection blurRad="6350" stA="55000" endA="300" endPos="45500" dir="5400000" sy="-100000" algn="bl" rotWithShape="0"/>
              </a:effectLst>
              <a:latin typeface="Times New Roman" pitchFamily="18" charset="0"/>
              <a:ea typeface="Calibri" pitchFamily="34" charset="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8913"/>
                                        </p:tgtEl>
                                        <p:attrNameLst>
                                          <p:attrName>style.visibility</p:attrName>
                                        </p:attrNameLst>
                                      </p:cBhvr>
                                      <p:to>
                                        <p:strVal val="visible"/>
                                      </p:to>
                                    </p:set>
                                    <p:anim calcmode="lin" valueType="num">
                                      <p:cBhvr additive="base">
                                        <p:cTn id="13" dur="500" fill="hold"/>
                                        <p:tgtEl>
                                          <p:spTgt spid="38913"/>
                                        </p:tgtEl>
                                        <p:attrNameLst>
                                          <p:attrName>ppt_x</p:attrName>
                                        </p:attrNameLst>
                                      </p:cBhvr>
                                      <p:tavLst>
                                        <p:tav tm="0">
                                          <p:val>
                                            <p:strVal val="#ppt_x"/>
                                          </p:val>
                                        </p:tav>
                                        <p:tav tm="100000">
                                          <p:val>
                                            <p:strVal val="#ppt_x"/>
                                          </p:val>
                                        </p:tav>
                                      </p:tavLst>
                                    </p:anim>
                                    <p:anim calcmode="lin" valueType="num">
                                      <p:cBhvr additive="base">
                                        <p:cTn id="14" dur="500" fill="hold"/>
                                        <p:tgtEl>
                                          <p:spTgt spid="389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3" grpId="0"/>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500034" y="1857364"/>
            <a:ext cx="7143768"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50000"/>
              </a:lnSpc>
              <a:spcBef>
                <a:spcPct val="0"/>
              </a:spcBef>
              <a:spcAft>
                <a:spcPct val="0"/>
              </a:spcAft>
              <a:buClrTx/>
              <a:buSzTx/>
              <a:buFontTx/>
              <a:buNone/>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عدد الأحاديث اثنان و عشرون </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حديثا </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اختلفت في الطول و القصر.</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و لعل اختيار المسعدي لشكل الحديث دون سائر الأشكال الأدبية </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العربية </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يعود إلى أسباب بعضها حضاري و بعضها فني:</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3786182" y="1000108"/>
            <a:ext cx="1170513" cy="461665"/>
          </a:xfrm>
          <a:prstGeom prst="rect">
            <a:avLst/>
          </a:prstGeom>
        </p:spPr>
        <p:txBody>
          <a:bodyPr wrap="none">
            <a:spAutoFit/>
          </a:bodyPr>
          <a:lstStyle/>
          <a:p>
            <a:pPr algn="justLow" rtl="1" fontAlgn="base">
              <a:spcBef>
                <a:spcPct val="0"/>
              </a:spcBef>
              <a:spcAft>
                <a:spcPct val="0"/>
              </a:spcAft>
            </a:pPr>
            <a:r>
              <a:rPr lang="ar-TN" sz="2400" b="1" dirty="0" smtClean="0">
                <a:solidFill>
                  <a:srgbClr val="996633"/>
                </a:solidFill>
                <a:effectLst>
                  <a:outerShdw blurRad="38100" dist="38100" dir="2700000" algn="tl">
                    <a:srgbClr val="000000">
                      <a:alpha val="43137"/>
                    </a:srgbClr>
                  </a:outerShdw>
                  <a:reflection blurRad="6350" stA="55000" endA="300" endPos="45500" dir="5400000" sy="-100000" algn="bl" rotWithShape="0"/>
                </a:effectLst>
                <a:latin typeface="Times New Roman" pitchFamily="18" charset="0"/>
                <a:ea typeface="Calibri" pitchFamily="34" charset="0"/>
                <a:cs typeface="Times New Roman" pitchFamily="18" charset="0"/>
              </a:rPr>
              <a:t>المـــتـــن:</a:t>
            </a:r>
            <a:endParaRPr lang="fr-FR" sz="2400" b="1" dirty="0" smtClean="0">
              <a:solidFill>
                <a:srgbClr val="996633"/>
              </a:solidFill>
              <a:effectLst>
                <a:outerShdw blurRad="38100" dist="38100" dir="2700000" algn="tl">
                  <a:srgbClr val="000000">
                    <a:alpha val="43137"/>
                  </a:srgbClr>
                </a:outerShdw>
                <a:reflection blurRad="6350" stA="55000" endA="300" endPos="45500" dir="5400000" sy="-100000" algn="bl" rotWithShape="0"/>
              </a:effectLst>
              <a:latin typeface="Times New Roman" pitchFamily="18" charset="0"/>
              <a:ea typeface="Calibri" pitchFamily="34" charset="0"/>
              <a:cs typeface="Times New Roman" pitchFamily="18" charset="0"/>
            </a:endParaRPr>
          </a:p>
        </p:txBody>
      </p:sp>
      <p:sp>
        <p:nvSpPr>
          <p:cNvPr id="6" name="Rectangle 5"/>
          <p:cNvSpPr/>
          <p:nvPr/>
        </p:nvSpPr>
        <p:spPr>
          <a:xfrm>
            <a:off x="428596" y="4000504"/>
            <a:ext cx="7429552" cy="1938992"/>
          </a:xfrm>
          <a:prstGeom prst="rect">
            <a:avLst/>
          </a:prstGeom>
        </p:spPr>
        <p:txBody>
          <a:bodyPr wrap="square">
            <a:spAutoFit/>
          </a:bodyPr>
          <a:lstStyle/>
          <a:p>
            <a:pPr lvl="0" algn="justLow" rtl="1" eaLnBrk="0" fontAlgn="base" hangingPunct="0">
              <a:lnSpc>
                <a:spcPct val="150000"/>
              </a:lnSpc>
              <a:spcBef>
                <a:spcPct val="0"/>
              </a:spcBef>
              <a:spcAft>
                <a:spcPct val="0"/>
              </a:spcAft>
            </a:pPr>
            <a:r>
              <a:rPr lang="ar-TN" sz="2000" dirty="0" smtClean="0">
                <a:latin typeface="Times New Roman" pitchFamily="18" charset="0"/>
                <a:ea typeface="Calibri" pitchFamily="34" charset="0"/>
                <a:cs typeface="Times New Roman" pitchFamily="18" charset="0"/>
              </a:rPr>
              <a:t>إن شكل الحديث شكل أصيل </a:t>
            </a:r>
            <a:r>
              <a:rPr lang="ar-TN" sz="2000" dirty="0" smtClean="0">
                <a:latin typeface="Times New Roman" pitchFamily="18" charset="0"/>
                <a:ea typeface="Calibri" pitchFamily="34" charset="0"/>
                <a:cs typeface="Times New Roman" pitchFamily="18" charset="0"/>
              </a:rPr>
              <a:t>تحفه </a:t>
            </a:r>
            <a:r>
              <a:rPr lang="ar-TN" sz="2000" dirty="0" smtClean="0">
                <a:latin typeface="Times New Roman" pitchFamily="18" charset="0"/>
                <a:ea typeface="Calibri" pitchFamily="34" charset="0"/>
                <a:cs typeface="Times New Roman" pitchFamily="18" charset="0"/>
              </a:rPr>
              <a:t>هالة من المعاني الثانوية تحيل على قيمتين أصيلتين هما العروبة و الإسلام.</a:t>
            </a:r>
            <a:endParaRPr lang="fr-FR" sz="2000" dirty="0" smtClean="0">
              <a:latin typeface="Arial" pitchFamily="34" charset="0"/>
              <a:cs typeface="Arial" pitchFamily="34" charset="0"/>
            </a:endParaRPr>
          </a:p>
          <a:p>
            <a:pPr lvl="0" algn="justLow" rtl="1" eaLnBrk="0" fontAlgn="base" hangingPunct="0">
              <a:lnSpc>
                <a:spcPct val="150000"/>
              </a:lnSpc>
              <a:spcBef>
                <a:spcPct val="0"/>
              </a:spcBef>
              <a:spcAft>
                <a:spcPct val="0"/>
              </a:spcAft>
            </a:pPr>
            <a:r>
              <a:rPr lang="ar-TN" sz="2000" dirty="0" smtClean="0">
                <a:latin typeface="Times New Roman" pitchFamily="18" charset="0"/>
                <a:ea typeface="Calibri" pitchFamily="34" charset="0"/>
                <a:cs typeface="Times New Roman" pitchFamily="18" charset="0"/>
              </a:rPr>
              <a:t>و من ثم فإن اختيار هذا الجنس من الكتابة هو تعبير عن موقف فردي  حريص على إثبات </a:t>
            </a:r>
            <a:r>
              <a:rPr lang="ar-TN" sz="2000" dirty="0" smtClean="0">
                <a:solidFill>
                  <a:srgbClr val="FF0000"/>
                </a:solidFill>
                <a:latin typeface="Times New Roman" pitchFamily="18" charset="0"/>
                <a:ea typeface="Calibri" pitchFamily="34" charset="0"/>
                <a:cs typeface="Times New Roman" pitchFamily="18" charset="0"/>
              </a:rPr>
              <a:t>أصالة</a:t>
            </a:r>
            <a:r>
              <a:rPr lang="ar-TN" sz="2000" dirty="0" smtClean="0">
                <a:latin typeface="Times New Roman" pitchFamily="18" charset="0"/>
                <a:ea typeface="Calibri" pitchFamily="34" charset="0"/>
                <a:cs typeface="Times New Roman" pitchFamily="18" charset="0"/>
              </a:rPr>
              <a:t> الحضارة العربية </a:t>
            </a:r>
            <a:r>
              <a:rPr lang="ar-TN" sz="2000" dirty="0" err="1" smtClean="0">
                <a:latin typeface="Times New Roman" pitchFamily="18" charset="0"/>
                <a:ea typeface="Calibri" pitchFamily="34" charset="0"/>
                <a:cs typeface="Times New Roman" pitchFamily="18" charset="0"/>
              </a:rPr>
              <a:t>و</a:t>
            </a:r>
            <a:r>
              <a:rPr lang="ar-TN" sz="2000" dirty="0" smtClean="0">
                <a:latin typeface="Times New Roman" pitchFamily="18" charset="0"/>
                <a:ea typeface="Calibri" pitchFamily="34" charset="0"/>
                <a:cs typeface="Times New Roman" pitchFamily="18" charset="0"/>
              </a:rPr>
              <a:t> وقوفها تجاه الزحف الغربي</a:t>
            </a:r>
            <a:endParaRPr lang="ar-TN" sz="2000" dirty="0" smtClean="0">
              <a:latin typeface="Arial" pitchFamily="34" charset="0"/>
              <a:cs typeface="Arial" pitchFamily="34" charset="0"/>
            </a:endParaRPr>
          </a:p>
        </p:txBody>
      </p:sp>
      <p:sp>
        <p:nvSpPr>
          <p:cNvPr id="7" name="Rectangle 6"/>
          <p:cNvSpPr/>
          <p:nvPr/>
        </p:nvSpPr>
        <p:spPr>
          <a:xfrm>
            <a:off x="5786446" y="3429000"/>
            <a:ext cx="1717137" cy="498342"/>
          </a:xfrm>
          <a:prstGeom prst="rect">
            <a:avLst/>
          </a:prstGeom>
        </p:spPr>
        <p:txBody>
          <a:bodyPr wrap="none">
            <a:spAutoFit/>
          </a:bodyPr>
          <a:lstStyle/>
          <a:p>
            <a:pPr lvl="0" algn="justLow" rtl="1" eaLnBrk="0" fontAlgn="base" hangingPunct="0">
              <a:lnSpc>
                <a:spcPct val="150000"/>
              </a:lnSpc>
              <a:spcBef>
                <a:spcPct val="0"/>
              </a:spcBef>
              <a:spcAft>
                <a:spcPct val="0"/>
              </a:spcAft>
              <a:buFontTx/>
              <a:buChar char="•"/>
            </a:pPr>
            <a:r>
              <a:rPr lang="ar-TN" sz="2000" b="1" u="sng"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السبب الحضاري:</a:t>
            </a:r>
            <a:endParaRPr lang="fr-FR" sz="2000" b="1" u="sng" dirty="0" smtClean="0">
              <a:effectLst>
                <a:outerShdw blurRad="38100" dist="38100" dir="2700000" algn="tl">
                  <a:srgbClr val="000000">
                    <a:alpha val="43137"/>
                  </a:srgbClr>
                </a:outerShdw>
              </a:effectLst>
              <a:latin typeface="Arial" pitchFamily="34" charset="0"/>
              <a:cs typeface="Arial" pitchFamily="34" charset="0"/>
            </a:endParaRPr>
          </a:p>
        </p:txBody>
      </p:sp>
      <p:sp>
        <p:nvSpPr>
          <p:cNvPr id="8" name="Flèche gauche 7"/>
          <p:cNvSpPr/>
          <p:nvPr/>
        </p:nvSpPr>
        <p:spPr>
          <a:xfrm>
            <a:off x="7500958" y="2571744"/>
            <a:ext cx="500066" cy="214314"/>
          </a:xfrm>
          <a:prstGeom prst="leftArrow">
            <a:avLst/>
          </a:prstGeom>
          <a:solidFill>
            <a:schemeClr val="accent6">
              <a:lumMod val="50000"/>
            </a:schemeClr>
          </a:solidFill>
          <a:ln>
            <a:solidFill>
              <a:srgbClr val="663300"/>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7889">
                                            <p:txEl>
                                              <p:pRg st="0" end="0"/>
                                            </p:txEl>
                                          </p:spTgt>
                                        </p:tgtEl>
                                        <p:attrNameLst>
                                          <p:attrName>style.visibility</p:attrName>
                                        </p:attrNameLst>
                                      </p:cBhvr>
                                      <p:to>
                                        <p:strVal val="visible"/>
                                      </p:to>
                                    </p:set>
                                    <p:anim calcmode="lin" valueType="num">
                                      <p:cBhvr additive="base">
                                        <p:cTn id="13" dur="500" fill="hold"/>
                                        <p:tgtEl>
                                          <p:spTgt spid="3788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788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ox(in)">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nodeType="clickEffect">
                                  <p:stCondLst>
                                    <p:cond delay="0"/>
                                  </p:stCondLst>
                                  <p:childTnLst>
                                    <p:set>
                                      <p:cBhvr>
                                        <p:cTn id="23" dur="1" fill="hold">
                                          <p:stCondLst>
                                            <p:cond delay="0"/>
                                          </p:stCondLst>
                                        </p:cTn>
                                        <p:tgtEl>
                                          <p:spTgt spid="37889">
                                            <p:txEl>
                                              <p:pRg st="1" end="1"/>
                                            </p:txEl>
                                          </p:spTgt>
                                        </p:tgtEl>
                                        <p:attrNameLst>
                                          <p:attrName>style.visibility</p:attrName>
                                        </p:attrNameLst>
                                      </p:cBhvr>
                                      <p:to>
                                        <p:strVal val="visible"/>
                                      </p:to>
                                    </p:set>
                                    <p:animEffect transition="in" filter="box(in)">
                                      <p:cBhvr>
                                        <p:cTn id="24" dur="500"/>
                                        <p:tgtEl>
                                          <p:spTgt spid="37889">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0" end="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anim calcmode="lin" valueType="num">
                                      <p:cBhvr additive="base">
                                        <p:cTn id="3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714348" y="2000240"/>
            <a:ext cx="6929454"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50000"/>
              </a:lnSpc>
              <a:spcBef>
                <a:spcPct val="0"/>
              </a:spcBef>
              <a:spcAft>
                <a:spcPct val="0"/>
              </a:spcAft>
              <a:buClrTx/>
              <a:buSzTx/>
              <a:buFontTx/>
              <a:buNone/>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تفضيل شكل الحديث على الجنس الروائي مرده إدراك الكاتب أن القصة على رواجها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شيوعها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استبدادها بالأدب لأسباب عدة فإنها لا تستحق بأن تصبح مثالا أدبيا كونيا لأن تصور الأشكال الأدبية بتكيف حضارات الشعوب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عبقريتها مثلما كان يتكيف بذلك نحتها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رسمها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رقصها، لأن كونية التفكير الإنساني لا ينبغي التنوع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التلون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لا تنفي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التجذر</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و التأصل. و هو ما حدا بمحمود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المسعدي</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إلى استلهام التراث العربي الإسلامي.</a:t>
            </a:r>
            <a:endParaRPr kumimoji="0" lang="ar-TN"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6357950" y="1214422"/>
            <a:ext cx="1348446" cy="498342"/>
          </a:xfrm>
          <a:prstGeom prst="rect">
            <a:avLst/>
          </a:prstGeom>
        </p:spPr>
        <p:txBody>
          <a:bodyPr wrap="none">
            <a:spAutoFit/>
          </a:bodyPr>
          <a:lstStyle/>
          <a:p>
            <a:pPr algn="justLow" rtl="1" eaLnBrk="0" fontAlgn="base" hangingPunct="0">
              <a:lnSpc>
                <a:spcPct val="150000"/>
              </a:lnSpc>
              <a:spcBef>
                <a:spcPct val="0"/>
              </a:spcBef>
              <a:spcAft>
                <a:spcPct val="0"/>
              </a:spcAft>
              <a:buFontTx/>
              <a:buChar char="•"/>
            </a:pPr>
            <a:r>
              <a:rPr lang="ar-TN" sz="2000" b="1" u="sng"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السبب الفني:</a:t>
            </a:r>
            <a:endParaRPr lang="fr-FR" sz="2000" b="1" u="sng"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1985"/>
                                        </p:tgtEl>
                                        <p:attrNameLst>
                                          <p:attrName>style.visibility</p:attrName>
                                        </p:attrNameLst>
                                      </p:cBhvr>
                                      <p:to>
                                        <p:strVal val="visible"/>
                                      </p:to>
                                    </p:set>
                                    <p:anim calcmode="lin" valueType="num">
                                      <p:cBhvr additive="base">
                                        <p:cTn id="13" dur="500" fill="hold"/>
                                        <p:tgtEl>
                                          <p:spTgt spid="41985"/>
                                        </p:tgtEl>
                                        <p:attrNameLst>
                                          <p:attrName>ppt_x</p:attrName>
                                        </p:attrNameLst>
                                      </p:cBhvr>
                                      <p:tavLst>
                                        <p:tav tm="0">
                                          <p:val>
                                            <p:strVal val="#ppt_x"/>
                                          </p:val>
                                        </p:tav>
                                        <p:tav tm="100000">
                                          <p:val>
                                            <p:strVal val="#ppt_x"/>
                                          </p:val>
                                        </p:tav>
                                      </p:tavLst>
                                    </p:anim>
                                    <p:anim calcmode="lin" valueType="num">
                                      <p:cBhvr additive="base">
                                        <p:cTn id="14" dur="500" fill="hold"/>
                                        <p:tgtEl>
                                          <p:spTgt spid="4198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5"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357422" y="714356"/>
            <a:ext cx="4000464"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balanced" dir="t">
                <a:rot lat="0" lon="0" rev="2100000"/>
              </a:lightRig>
            </a:scene3d>
            <a:sp3d extrusionH="57150" prstMaterial="metal">
              <a:bevelT w="38100" h="25400"/>
              <a:contourClr>
                <a:schemeClr val="bg2"/>
              </a:contourClr>
            </a:sp3d>
          </a:bodyPr>
          <a:lstStyle/>
          <a:p>
            <a:pPr marL="457200" marR="0" lvl="0" indent="-457200" algn="justLow" defTabSz="914400" rtl="1" eaLnBrk="1" fontAlgn="base" latinLnBrk="0" hangingPunct="1">
              <a:lnSpc>
                <a:spcPct val="100000"/>
              </a:lnSpc>
              <a:spcBef>
                <a:spcPct val="0"/>
              </a:spcBef>
              <a:spcAft>
                <a:spcPct val="0"/>
              </a:spcAft>
              <a:buClrTx/>
              <a:buSzTx/>
              <a:buFont typeface="+mj-lt"/>
              <a:buAutoNum type="arabicPeriod"/>
              <a:tabLst/>
            </a:pPr>
            <a:r>
              <a:rPr kumimoji="0" lang="ar-TN" sz="3200" b="1" i="0" u="none" strike="noStrike" normalizeH="0" baseline="0" dirty="0" smtClean="0">
                <a:ln w="50800"/>
                <a:solidFill>
                  <a:srgbClr val="008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تجربة الحس </a:t>
            </a:r>
            <a:r>
              <a:rPr kumimoji="0" lang="ar-TN" sz="3200" b="1" i="0" u="none" strike="noStrike" normalizeH="0" baseline="0" dirty="0" err="1" smtClean="0">
                <a:ln w="50800"/>
                <a:solidFill>
                  <a:srgbClr val="008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و</a:t>
            </a:r>
            <a:r>
              <a:rPr kumimoji="0" lang="ar-TN" sz="3200" b="1" i="0" u="none" strike="noStrike" normalizeH="0" baseline="0" dirty="0" smtClean="0">
                <a:ln w="50800"/>
                <a:solidFill>
                  <a:srgbClr val="008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الحب :</a:t>
            </a:r>
            <a:endParaRPr kumimoji="0" lang="ar-TN" sz="4000" b="1" i="0" u="none" strike="noStrike" normalizeH="0" baseline="0" dirty="0" smtClean="0">
              <a:ln w="50800"/>
              <a:solidFill>
                <a:srgbClr val="008000"/>
              </a:solidFill>
              <a:effectLst>
                <a:outerShdw blurRad="38100" dist="38100" dir="2700000" algn="tl">
                  <a:srgbClr val="000000">
                    <a:alpha val="43137"/>
                  </a:srgbClr>
                </a:outerShdw>
              </a:effectLst>
              <a:latin typeface="Arial" pitchFamily="34" charset="0"/>
              <a:cs typeface="Arial" pitchFamily="34" charset="0"/>
            </a:endParaRPr>
          </a:p>
        </p:txBody>
      </p:sp>
      <p:sp>
        <p:nvSpPr>
          <p:cNvPr id="2050" name="Rectangle 2"/>
          <p:cNvSpPr>
            <a:spLocks noChangeArrowheads="1"/>
          </p:cNvSpPr>
          <p:nvPr/>
        </p:nvSpPr>
        <p:spPr bwMode="auto">
          <a:xfrm>
            <a:off x="357158" y="1791853"/>
            <a:ext cx="7786742"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50000"/>
              </a:lnSpc>
              <a:spcBef>
                <a:spcPct val="0"/>
              </a:spcBef>
              <a:spcAft>
                <a:spcPct val="0"/>
              </a:spcAft>
              <a:buClrTx/>
              <a:buSzTx/>
              <a:buFontTx/>
              <a:buNone/>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كان أبو هريرة  يحي حياة  عادية  لا يمتاز  عن سائر  القطيع  في شيء  منسجما مع نفسه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بيئته  يعيش  في طمأنينة  متدينا  يؤدي  الصلوات  في  أوقاتها  متزوجا  على  السنة محافظا  يرى في الجسد عورة  يجب  سترها قبل الخروج :" فقمت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أنا أستغفر الله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أصلح من ثيابي "</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50000"/>
              </a:lnSpc>
              <a:spcBef>
                <a:spcPct val="0"/>
              </a:spcBef>
              <a:spcAft>
                <a:spcPct val="0"/>
              </a:spcAft>
              <a:buClrTx/>
              <a:buSzTx/>
              <a:buFontTx/>
              <a:buNone/>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و يمر  عليه حين من الدهر على حاله</a:t>
            </a:r>
            <a:r>
              <a:rPr kumimoji="0" lang="ar-TN" sz="20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تلك مطمئنا " اطمئنان  الجمال " حتى  دعاه  صديق  له ذات يوم  ليصرفه  عن حياته تلك عامة من أيامه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ليطلعه على ما كان  يجهل من أشكال  الاحتفال  بالحياة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يفاجأ أبو هريرة  غير بعيد  عن مكة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في  قلب  الصحراء بجسدين عاريين يقيمان صلاة  فجرا  لإله أخر غير الذي  يعبد في مكة  هو الشمس مرتلين :</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50000"/>
              </a:lnSpc>
              <a:spcBef>
                <a:spcPct val="0"/>
              </a:spcBef>
              <a:spcAft>
                <a:spcPct val="0"/>
              </a:spcAft>
              <a:buClrTx/>
              <a:buSzTx/>
              <a:buFontTx/>
              <a:buNone/>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سلام  على الروح        يسرى على يسر </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50000"/>
              </a:lnSpc>
              <a:spcBef>
                <a:spcPct val="0"/>
              </a:spcBef>
              <a:spcAft>
                <a:spcPct val="0"/>
              </a:spcAft>
              <a:buClrTx/>
              <a:buSzTx/>
              <a:buFontTx/>
              <a:buNone/>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سلام على النور         سلام على الفجر </a:t>
            </a:r>
            <a:endParaRPr kumimoji="0" lang="ar-TN"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5756130" y="1285860"/>
            <a:ext cx="1936749" cy="661207"/>
          </a:xfrm>
          <a:prstGeom prst="rect">
            <a:avLst/>
          </a:prstGeom>
        </p:spPr>
        <p:txBody>
          <a:bodyPr wrap="none">
            <a:spAutoFit/>
          </a:bodyPr>
          <a:lstStyle/>
          <a:p>
            <a:pPr algn="r" rtl="1" fontAlgn="base">
              <a:lnSpc>
                <a:spcPct val="150000"/>
              </a:lnSpc>
              <a:spcBef>
                <a:spcPct val="0"/>
              </a:spcBef>
              <a:spcAft>
                <a:spcPct val="0"/>
              </a:spcAft>
            </a:pPr>
            <a:r>
              <a:rPr lang="ar-TN" sz="2800" b="1" dirty="0" smtClean="0">
                <a:solidFill>
                  <a:srgbClr val="663300"/>
                </a:solidFill>
                <a:effectLst>
                  <a:glow rad="228600">
                    <a:schemeClr val="accent6">
                      <a:satMod val="175000"/>
                      <a:alpha val="40000"/>
                    </a:schemeClr>
                  </a:glow>
                  <a:outerShdw blurRad="38100" dist="38100" dir="2700000" algn="tl">
                    <a:srgbClr val="000000">
                      <a:alpha val="43137"/>
                    </a:srgbClr>
                  </a:outerShdw>
                </a:effectLst>
                <a:latin typeface="Times New Roman" pitchFamily="18" charset="0"/>
                <a:ea typeface="Calibri" pitchFamily="34" charset="0"/>
                <a:cs typeface="Times New Roman" pitchFamily="18" charset="0"/>
              </a:rPr>
              <a:t>أ- دوافـــعهــــا:</a:t>
            </a:r>
            <a:endParaRPr lang="fr-FR" sz="2800" b="1" dirty="0" smtClean="0">
              <a:solidFill>
                <a:srgbClr val="663300"/>
              </a:solidFill>
              <a:effectLst>
                <a:glow rad="228600">
                  <a:schemeClr val="accent6">
                    <a:satMod val="175000"/>
                    <a:alpha val="40000"/>
                  </a:schemeClr>
                </a:glow>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49">
                                            <p:txEl>
                                              <p:pRg st="0" end="0"/>
                                            </p:txEl>
                                          </p:spTgt>
                                        </p:tgtEl>
                                        <p:attrNameLst>
                                          <p:attrName>style.visibility</p:attrName>
                                        </p:attrNameLst>
                                      </p:cBhvr>
                                      <p:to>
                                        <p:strVal val="visible"/>
                                      </p:to>
                                    </p:set>
                                    <p:anim calcmode="lin" valueType="num">
                                      <p:cBhvr additive="base">
                                        <p:cTn id="7" dur="500" fill="hold"/>
                                        <p:tgtEl>
                                          <p:spTgt spid="204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50"/>
                                        </p:tgtEl>
                                        <p:attrNameLst>
                                          <p:attrName>style.visibility</p:attrName>
                                        </p:attrNameLst>
                                      </p:cBhvr>
                                      <p:to>
                                        <p:strVal val="visible"/>
                                      </p:to>
                                    </p:set>
                                    <p:anim calcmode="lin" valueType="num">
                                      <p:cBhvr additive="base">
                                        <p:cTn id="19" dur="500" fill="hold"/>
                                        <p:tgtEl>
                                          <p:spTgt spid="2050"/>
                                        </p:tgtEl>
                                        <p:attrNameLst>
                                          <p:attrName>ppt_x</p:attrName>
                                        </p:attrNameLst>
                                      </p:cBhvr>
                                      <p:tavLst>
                                        <p:tav tm="0">
                                          <p:val>
                                            <p:strVal val="#ppt_x"/>
                                          </p:val>
                                        </p:tav>
                                        <p:tav tm="100000">
                                          <p:val>
                                            <p:strVal val="#ppt_x"/>
                                          </p:val>
                                        </p:tav>
                                      </p:tavLst>
                                    </p:anim>
                                    <p:anim calcmode="lin" valueType="num">
                                      <p:cBhvr additive="base">
                                        <p:cTn id="20"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571472" y="1928802"/>
            <a:ext cx="7286676"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50000"/>
              </a:lnSpc>
              <a:spcBef>
                <a:spcPct val="0"/>
              </a:spcBef>
              <a:spcAft>
                <a:spcPct val="0"/>
              </a:spcAft>
              <a:buClrTx/>
              <a:buSzTx/>
              <a:buFontTx/>
              <a:buNone/>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تقاطعت في لغة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المسعدي</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روافد عريقة ضاربة في القدم من أهمها:</a:t>
            </a:r>
            <a:endParaRPr kumimoji="0" lang="fr-FR" sz="2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50000"/>
              </a:lnSpc>
              <a:spcBef>
                <a:spcPct val="0"/>
              </a:spcBef>
              <a:spcAft>
                <a:spcPct val="0"/>
              </a:spcAft>
              <a:buClrTx/>
              <a:buSzTx/>
              <a:buFontTx/>
              <a:buChar char="•"/>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القرآن الكريم</a:t>
            </a:r>
            <a:endParaRPr kumimoji="0" lang="fr-FR" sz="2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50000"/>
              </a:lnSpc>
              <a:spcBef>
                <a:spcPct val="0"/>
              </a:spcBef>
              <a:spcAft>
                <a:spcPct val="0"/>
              </a:spcAft>
              <a:buClrTx/>
              <a:buSzTx/>
              <a:buFontTx/>
              <a:buChar char="•"/>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لغة أفذاذ الكتاب العرب</a:t>
            </a:r>
            <a:endParaRPr kumimoji="0" lang="fr-FR" sz="2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50000"/>
              </a:lnSpc>
              <a:spcBef>
                <a:spcPct val="0"/>
              </a:spcBef>
              <a:spcAft>
                <a:spcPct val="0"/>
              </a:spcAft>
              <a:buClrTx/>
              <a:buSzTx/>
              <a:buFontTx/>
              <a:buChar char="•"/>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كما جاءت لغة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المسعدي</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ظاهرة مقتصدة قد تخلصت من الزائد لا تفرع فيها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لا تشعب صلبة مرمرية.</a:t>
            </a:r>
            <a:endParaRPr kumimoji="0" lang="fr-FR" sz="2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50000"/>
              </a:lnSpc>
              <a:spcBef>
                <a:spcPct val="0"/>
              </a:spcBef>
              <a:spcAft>
                <a:spcPct val="0"/>
              </a:spcAft>
              <a:buClrTx/>
              <a:buSzTx/>
              <a:buFontTx/>
              <a:buChar char="•"/>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و له أيضا متانة القدماء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التصرف العجيب في كافة أدوات الربط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المعاني.</a:t>
            </a:r>
            <a:endParaRPr kumimoji="0" lang="fr-FR" sz="2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50000"/>
              </a:lnSpc>
              <a:spcBef>
                <a:spcPct val="0"/>
              </a:spcBef>
              <a:spcAft>
                <a:spcPct val="0"/>
              </a:spcAft>
              <a:buClrTx/>
              <a:buSzTx/>
              <a:buFontTx/>
              <a:buChar char="•"/>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أما حروف الجر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فللمسعدي</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معرفة عجيبة بأدق معانيها يضع كل حرف موضعه.</a:t>
            </a:r>
            <a:endParaRPr kumimoji="0" lang="fr-FR" sz="2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50000"/>
              </a:lnSpc>
              <a:spcBef>
                <a:spcPct val="0"/>
              </a:spcBef>
              <a:spcAft>
                <a:spcPct val="0"/>
              </a:spcAft>
              <a:buClrTx/>
              <a:buSzTx/>
              <a:buFontTx/>
              <a:buChar char="•"/>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و للغة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المسعدي</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ميزة هي القدرة على التلون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التشكل وفق الموضوع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الموصوف.</a:t>
            </a:r>
            <a:endParaRPr kumimoji="0" lang="ar-TN" sz="2000" b="0" i="0" u="none" strike="noStrike" cap="none" normalizeH="0" baseline="0" dirty="0" smtClean="0">
              <a:ln>
                <a:noFill/>
              </a:ln>
              <a:solidFill>
                <a:schemeClr val="tx1"/>
              </a:solidFill>
              <a:effectLst/>
              <a:latin typeface="Arial" pitchFamily="34" charset="0"/>
              <a:cs typeface="+mj-cs"/>
            </a:endParaRPr>
          </a:p>
        </p:txBody>
      </p:sp>
      <p:sp>
        <p:nvSpPr>
          <p:cNvPr id="5" name="Rectangle 4"/>
          <p:cNvSpPr/>
          <p:nvPr/>
        </p:nvSpPr>
        <p:spPr>
          <a:xfrm>
            <a:off x="6429388" y="1214422"/>
            <a:ext cx="1290738" cy="498342"/>
          </a:xfrm>
          <a:prstGeom prst="rect">
            <a:avLst/>
          </a:prstGeom>
        </p:spPr>
        <p:txBody>
          <a:bodyPr wrap="none">
            <a:spAutoFit/>
          </a:bodyPr>
          <a:lstStyle/>
          <a:p>
            <a:pPr lvl="0" algn="justLow" rtl="1" eaLnBrk="0" fontAlgn="base" hangingPunct="0">
              <a:lnSpc>
                <a:spcPct val="150000"/>
              </a:lnSpc>
              <a:spcBef>
                <a:spcPct val="0"/>
              </a:spcBef>
              <a:spcAft>
                <a:spcPct val="0"/>
              </a:spcAft>
              <a:buFontTx/>
              <a:buChar char="•"/>
            </a:pPr>
            <a:r>
              <a:rPr lang="ar-TN" sz="2000" b="1" u="sng"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عراقة اللغة:</a:t>
            </a:r>
            <a:endParaRPr lang="fr-FR" sz="2000" b="1" u="sng"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61">
                                            <p:txEl>
                                              <p:pRg st="0" end="0"/>
                                            </p:txEl>
                                          </p:spTgt>
                                        </p:tgtEl>
                                        <p:attrNameLst>
                                          <p:attrName>style.visibility</p:attrName>
                                        </p:attrNameLst>
                                      </p:cBhvr>
                                      <p:to>
                                        <p:strVal val="visible"/>
                                      </p:to>
                                    </p:set>
                                    <p:anim calcmode="lin" valueType="num">
                                      <p:cBhvr additive="base">
                                        <p:cTn id="13" dur="500" fill="hold"/>
                                        <p:tgtEl>
                                          <p:spTgt spid="4096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6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61">
                                            <p:txEl>
                                              <p:pRg st="1" end="1"/>
                                            </p:txEl>
                                          </p:spTgt>
                                        </p:tgtEl>
                                        <p:attrNameLst>
                                          <p:attrName>style.visibility</p:attrName>
                                        </p:attrNameLst>
                                      </p:cBhvr>
                                      <p:to>
                                        <p:strVal val="visible"/>
                                      </p:to>
                                    </p:set>
                                    <p:anim calcmode="lin" valueType="num">
                                      <p:cBhvr additive="base">
                                        <p:cTn id="19" dur="500" fill="hold"/>
                                        <p:tgtEl>
                                          <p:spTgt spid="4096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6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0961">
                                            <p:txEl>
                                              <p:pRg st="2" end="2"/>
                                            </p:txEl>
                                          </p:spTgt>
                                        </p:tgtEl>
                                        <p:attrNameLst>
                                          <p:attrName>style.visibility</p:attrName>
                                        </p:attrNameLst>
                                      </p:cBhvr>
                                      <p:to>
                                        <p:strVal val="visible"/>
                                      </p:to>
                                    </p:set>
                                    <p:anim calcmode="lin" valueType="num">
                                      <p:cBhvr additive="base">
                                        <p:cTn id="25" dur="500" fill="hold"/>
                                        <p:tgtEl>
                                          <p:spTgt spid="4096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6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0961">
                                            <p:txEl>
                                              <p:pRg st="3" end="3"/>
                                            </p:txEl>
                                          </p:spTgt>
                                        </p:tgtEl>
                                        <p:attrNameLst>
                                          <p:attrName>style.visibility</p:attrName>
                                        </p:attrNameLst>
                                      </p:cBhvr>
                                      <p:to>
                                        <p:strVal val="visible"/>
                                      </p:to>
                                    </p:set>
                                    <p:anim calcmode="lin" valueType="num">
                                      <p:cBhvr additive="base">
                                        <p:cTn id="31" dur="500" fill="hold"/>
                                        <p:tgtEl>
                                          <p:spTgt spid="40961">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6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0961">
                                            <p:txEl>
                                              <p:pRg st="4" end="4"/>
                                            </p:txEl>
                                          </p:spTgt>
                                        </p:tgtEl>
                                        <p:attrNameLst>
                                          <p:attrName>style.visibility</p:attrName>
                                        </p:attrNameLst>
                                      </p:cBhvr>
                                      <p:to>
                                        <p:strVal val="visible"/>
                                      </p:to>
                                    </p:set>
                                    <p:anim calcmode="lin" valueType="num">
                                      <p:cBhvr additive="base">
                                        <p:cTn id="37" dur="500" fill="hold"/>
                                        <p:tgtEl>
                                          <p:spTgt spid="40961">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096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0961">
                                            <p:txEl>
                                              <p:pRg st="5" end="5"/>
                                            </p:txEl>
                                          </p:spTgt>
                                        </p:tgtEl>
                                        <p:attrNameLst>
                                          <p:attrName>style.visibility</p:attrName>
                                        </p:attrNameLst>
                                      </p:cBhvr>
                                      <p:to>
                                        <p:strVal val="visible"/>
                                      </p:to>
                                    </p:set>
                                    <p:anim calcmode="lin" valueType="num">
                                      <p:cBhvr additive="base">
                                        <p:cTn id="43" dur="500" fill="hold"/>
                                        <p:tgtEl>
                                          <p:spTgt spid="40961">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096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0961">
                                            <p:txEl>
                                              <p:pRg st="6" end="6"/>
                                            </p:txEl>
                                          </p:spTgt>
                                        </p:tgtEl>
                                        <p:attrNameLst>
                                          <p:attrName>style.visibility</p:attrName>
                                        </p:attrNameLst>
                                      </p:cBhvr>
                                      <p:to>
                                        <p:strVal val="visible"/>
                                      </p:to>
                                    </p:set>
                                    <p:anim calcmode="lin" valueType="num">
                                      <p:cBhvr additive="base">
                                        <p:cTn id="49" dur="500" fill="hold"/>
                                        <p:tgtEl>
                                          <p:spTgt spid="40961">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096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285720" y="1785926"/>
            <a:ext cx="7643834"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50000"/>
              </a:lnSpc>
              <a:spcBef>
                <a:spcPct val="0"/>
              </a:spcBef>
              <a:spcAft>
                <a:spcPct val="0"/>
              </a:spcAft>
              <a:buClrTx/>
              <a:buSzTx/>
              <a:buFont typeface="Wingdings" pitchFamily="2" charset="2"/>
              <a:buChar char="Ø"/>
              <a:tabLst>
                <a:tab pos="808038" algn="l"/>
              </a:tabLst>
            </a:pPr>
            <a:r>
              <a:rPr kumimoji="0" lang="ar-TN"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الإطار المكاني :</a:t>
            </a:r>
            <a:endParaRPr kumimoji="0" lang="fr-FR"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tab pos="808038" algn="l"/>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لو استقرانا الأماكن التي جرت فيها أحداث القصة لوجدنا إطارها الجزيرة العربية فقد دارت أغلبها في أماكن مركزية مثل مكة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المدينة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ما حولهما من أماكن قريبة كالصحراء.</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tab pos="808038" algn="l"/>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و ما اختيار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المسعدي</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لهذا الإطار العربي إلا دلالة على إرادة الانتساب، انتسابه،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جيل ما بين الحربين إلى الحضارة العربية الإسلامية كرد على الغزو الثقافي الغربي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كان هذا الانتساب قائما على شعاري .................... و "لا اله إلا الله" لهذا الإطار الجغرافي أذن أبعاد حضارية ترمز كما أسلفنا إلى قيمتين قيمة لغوية لسانية ثقافية هي "العروبة"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قيمة روحية دينية هي الإسلام.  </a:t>
            </a:r>
            <a:endParaRPr kumimoji="0" lang="ar-TN"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6429388" y="1142984"/>
            <a:ext cx="1401346" cy="498342"/>
          </a:xfrm>
          <a:prstGeom prst="rect">
            <a:avLst/>
          </a:prstGeom>
        </p:spPr>
        <p:txBody>
          <a:bodyPr wrap="none">
            <a:spAutoFit/>
          </a:bodyPr>
          <a:lstStyle/>
          <a:p>
            <a:pPr algn="justLow" rtl="1" eaLnBrk="0" fontAlgn="base" hangingPunct="0">
              <a:lnSpc>
                <a:spcPct val="150000"/>
              </a:lnSpc>
              <a:spcBef>
                <a:spcPct val="0"/>
              </a:spcBef>
              <a:spcAft>
                <a:spcPct val="0"/>
              </a:spcAft>
              <a:buFontTx/>
              <a:buChar char="•"/>
              <a:tabLst>
                <a:tab pos="808038" algn="l"/>
              </a:tabLst>
            </a:pPr>
            <a:r>
              <a:rPr lang="ar-TN" sz="2000" b="1" u="sng"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عراقة الإطار:</a:t>
            </a:r>
            <a:endParaRPr lang="fr-FR" sz="2000" b="1" u="sng"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3009">
                                            <p:txEl>
                                              <p:pRg st="0" end="0"/>
                                            </p:txEl>
                                          </p:spTgt>
                                        </p:tgtEl>
                                        <p:attrNameLst>
                                          <p:attrName>style.visibility</p:attrName>
                                        </p:attrNameLst>
                                      </p:cBhvr>
                                      <p:to>
                                        <p:strVal val="visible"/>
                                      </p:to>
                                    </p:set>
                                    <p:anim calcmode="lin" valueType="num">
                                      <p:cBhvr additive="base">
                                        <p:cTn id="13" dur="500" fill="hold"/>
                                        <p:tgtEl>
                                          <p:spTgt spid="4300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300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3009">
                                            <p:txEl>
                                              <p:pRg st="1" end="1"/>
                                            </p:txEl>
                                          </p:spTgt>
                                        </p:tgtEl>
                                        <p:attrNameLst>
                                          <p:attrName>style.visibility</p:attrName>
                                        </p:attrNameLst>
                                      </p:cBhvr>
                                      <p:to>
                                        <p:strVal val="visible"/>
                                      </p:to>
                                    </p:set>
                                    <p:anim calcmode="lin" valueType="num">
                                      <p:cBhvr additive="base">
                                        <p:cTn id="19" dur="500" fill="hold"/>
                                        <p:tgtEl>
                                          <p:spTgt spid="4300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3009">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3009">
                                            <p:txEl>
                                              <p:pRg st="2" end="2"/>
                                            </p:txEl>
                                          </p:spTgt>
                                        </p:tgtEl>
                                        <p:attrNameLst>
                                          <p:attrName>style.visibility</p:attrName>
                                        </p:attrNameLst>
                                      </p:cBhvr>
                                      <p:to>
                                        <p:strVal val="visible"/>
                                      </p:to>
                                    </p:set>
                                    <p:anim calcmode="lin" valueType="num">
                                      <p:cBhvr additive="base">
                                        <p:cTn id="23" dur="500" fill="hold"/>
                                        <p:tgtEl>
                                          <p:spTgt spid="43009">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300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500034" y="1285860"/>
            <a:ext cx="7500958"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1" eaLnBrk="0" fontAlgn="base" hangingPunct="0">
              <a:lnSpc>
                <a:spcPct val="150000"/>
              </a:lnSpc>
              <a:spcBef>
                <a:spcPct val="0"/>
              </a:spcBef>
              <a:spcAft>
                <a:spcPct val="0"/>
              </a:spcAft>
              <a:buFont typeface="Wingdings" pitchFamily="2" charset="2"/>
              <a:buChar char="Ø"/>
              <a:tabLst>
                <a:tab pos="808038" algn="l"/>
              </a:tabLst>
            </a:pPr>
            <a:r>
              <a:rPr lang="ar-TN" sz="2000" b="1" dirty="0" smtClean="0">
                <a:latin typeface="Times New Roman" pitchFamily="18" charset="0"/>
                <a:ea typeface="Calibri" pitchFamily="34" charset="0"/>
                <a:cs typeface="Times New Roman" pitchFamily="18" charset="0"/>
              </a:rPr>
              <a:t>الإطار </a:t>
            </a:r>
            <a:r>
              <a:rPr lang="ar-TN" sz="2000" b="1" dirty="0" err="1" smtClean="0">
                <a:latin typeface="Times New Roman" pitchFamily="18" charset="0"/>
                <a:ea typeface="Calibri" pitchFamily="34" charset="0"/>
                <a:cs typeface="Times New Roman" pitchFamily="18" charset="0"/>
              </a:rPr>
              <a:t>الزماني</a:t>
            </a:r>
            <a:r>
              <a:rPr lang="ar-TN" sz="2000" b="1" dirty="0" smtClean="0">
                <a:latin typeface="Times New Roman" pitchFamily="18" charset="0"/>
                <a:ea typeface="Calibri" pitchFamily="34" charset="0"/>
                <a:cs typeface="Times New Roman" pitchFamily="18" charset="0"/>
              </a:rPr>
              <a:t> :    </a:t>
            </a:r>
            <a:endParaRPr lang="fr-FR" sz="2000" b="1" dirty="0" smtClean="0">
              <a:latin typeface="Times New Roman" pitchFamily="18" charset="0"/>
              <a:ea typeface="Calibri" pitchFamily="34" charset="0"/>
              <a:cs typeface="Times New Roman" pitchFamily="18" charset="0"/>
            </a:endParaRPr>
          </a:p>
          <a:p>
            <a:pPr marL="0" marR="0" lvl="0" indent="0" algn="just" defTabSz="914400" rtl="1" eaLnBrk="0" fontAlgn="base" latinLnBrk="0" hangingPunct="0">
              <a:lnSpc>
                <a:spcPct val="150000"/>
              </a:lnSpc>
              <a:spcBef>
                <a:spcPct val="0"/>
              </a:spcBef>
              <a:spcAft>
                <a:spcPct val="0"/>
              </a:spcAft>
              <a:buClrTx/>
              <a:buSzTx/>
              <a:buFontTx/>
              <a:buNone/>
              <a:tabLst>
                <a:tab pos="808038" algn="l"/>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إن مواقيت الأحداث التي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تؤقت</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بها</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الحياة الناس في الرواية هي أوقات الصلاة منها الفجر- العصر- الظهر – المغرب – العشاء.</a:t>
            </a:r>
            <a:endParaRPr kumimoji="0" lang="fr-FR" sz="2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50000"/>
              </a:lnSpc>
              <a:spcBef>
                <a:spcPct val="0"/>
              </a:spcBef>
              <a:spcAft>
                <a:spcPct val="0"/>
              </a:spcAft>
              <a:buClrTx/>
              <a:buSzTx/>
              <a:buFontTx/>
              <a:buNone/>
              <a:tabLst>
                <a:tab pos="808038" algn="l"/>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و من الرواية ما يردنا إلى العصر الأموي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العباسي.</a:t>
            </a:r>
            <a:endParaRPr kumimoji="0" lang="fr-FR" sz="2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50000"/>
              </a:lnSpc>
              <a:spcBef>
                <a:spcPct val="0"/>
              </a:spcBef>
              <a:spcAft>
                <a:spcPct val="0"/>
              </a:spcAft>
              <a:buClrTx/>
              <a:buSzTx/>
              <a:buFontTx/>
              <a:buNone/>
              <a:tabLst>
                <a:tab pos="808038" algn="l"/>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و من الرواية ما يرجعنا إلى أواخر القرن الرابع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الخامس للهجرة.</a:t>
            </a:r>
            <a:endParaRPr kumimoji="0" lang="fr-FR" sz="2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50000"/>
              </a:lnSpc>
              <a:spcBef>
                <a:spcPct val="0"/>
              </a:spcBef>
              <a:spcAft>
                <a:spcPct val="0"/>
              </a:spcAft>
              <a:buClrTx/>
              <a:buSzTx/>
              <a:buFontTx/>
              <a:buNone/>
              <a:tabLst>
                <a:tab pos="808038" algn="l"/>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تضعنا بهذه الملاحظات إذن في إزاء عصور متباعدة بحيث يجوز للقارئ إن يتساءل أليس الزمان في هذه القصة بعد حضاري؟</a:t>
            </a:r>
            <a:endParaRPr kumimoji="0" lang="fr-FR" sz="2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50000"/>
              </a:lnSpc>
              <a:spcBef>
                <a:spcPct val="0"/>
              </a:spcBef>
              <a:spcAft>
                <a:spcPct val="0"/>
              </a:spcAft>
              <a:buClrTx/>
              <a:buSzTx/>
              <a:buFontTx/>
              <a:buNone/>
              <a:tabLst>
                <a:tab pos="808038" algn="l"/>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أيجوز القول إن أبو هريرة لا يتحرك في عصر بعينه بل في إطار حضارة كاملة هي الحضارة العربية الإسلامية. </a:t>
            </a:r>
            <a:endParaRPr kumimoji="0" lang="ar-TN" sz="20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4033">
                                            <p:txEl>
                                              <p:pRg st="0" end="0"/>
                                            </p:txEl>
                                          </p:spTgt>
                                        </p:tgtEl>
                                        <p:attrNameLst>
                                          <p:attrName>style.visibility</p:attrName>
                                        </p:attrNameLst>
                                      </p:cBhvr>
                                      <p:to>
                                        <p:strVal val="visible"/>
                                      </p:to>
                                    </p:set>
                                    <p:anim calcmode="lin" valueType="num">
                                      <p:cBhvr additive="base">
                                        <p:cTn id="7" dur="500" fill="hold"/>
                                        <p:tgtEl>
                                          <p:spTgt spid="4403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403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4033">
                                            <p:txEl>
                                              <p:pRg st="1" end="1"/>
                                            </p:txEl>
                                          </p:spTgt>
                                        </p:tgtEl>
                                        <p:attrNameLst>
                                          <p:attrName>style.visibility</p:attrName>
                                        </p:attrNameLst>
                                      </p:cBhvr>
                                      <p:to>
                                        <p:strVal val="visible"/>
                                      </p:to>
                                    </p:set>
                                    <p:anim calcmode="lin" valueType="num">
                                      <p:cBhvr additive="base">
                                        <p:cTn id="13" dur="500" fill="hold"/>
                                        <p:tgtEl>
                                          <p:spTgt spid="4403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403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4033">
                                            <p:txEl>
                                              <p:pRg st="2" end="2"/>
                                            </p:txEl>
                                          </p:spTgt>
                                        </p:tgtEl>
                                        <p:attrNameLst>
                                          <p:attrName>style.visibility</p:attrName>
                                        </p:attrNameLst>
                                      </p:cBhvr>
                                      <p:to>
                                        <p:strVal val="visible"/>
                                      </p:to>
                                    </p:set>
                                    <p:anim calcmode="lin" valueType="num">
                                      <p:cBhvr additive="base">
                                        <p:cTn id="17" dur="500" fill="hold"/>
                                        <p:tgtEl>
                                          <p:spTgt spid="4403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403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4033">
                                            <p:txEl>
                                              <p:pRg st="3" end="3"/>
                                            </p:txEl>
                                          </p:spTgt>
                                        </p:tgtEl>
                                        <p:attrNameLst>
                                          <p:attrName>style.visibility</p:attrName>
                                        </p:attrNameLst>
                                      </p:cBhvr>
                                      <p:to>
                                        <p:strVal val="visible"/>
                                      </p:to>
                                    </p:set>
                                    <p:anim calcmode="lin" valueType="num">
                                      <p:cBhvr additive="base">
                                        <p:cTn id="21" dur="500" fill="hold"/>
                                        <p:tgtEl>
                                          <p:spTgt spid="4403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403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4033">
                                            <p:txEl>
                                              <p:pRg st="4" end="4"/>
                                            </p:txEl>
                                          </p:spTgt>
                                        </p:tgtEl>
                                        <p:attrNameLst>
                                          <p:attrName>style.visibility</p:attrName>
                                        </p:attrNameLst>
                                      </p:cBhvr>
                                      <p:to>
                                        <p:strVal val="visible"/>
                                      </p:to>
                                    </p:set>
                                    <p:anim calcmode="lin" valueType="num">
                                      <p:cBhvr additive="base">
                                        <p:cTn id="25" dur="500" fill="hold"/>
                                        <p:tgtEl>
                                          <p:spTgt spid="4403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403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4033">
                                            <p:txEl>
                                              <p:pRg st="5" end="5"/>
                                            </p:txEl>
                                          </p:spTgt>
                                        </p:tgtEl>
                                        <p:attrNameLst>
                                          <p:attrName>style.visibility</p:attrName>
                                        </p:attrNameLst>
                                      </p:cBhvr>
                                      <p:to>
                                        <p:strVal val="visible"/>
                                      </p:to>
                                    </p:set>
                                    <p:anim calcmode="lin" valueType="num">
                                      <p:cBhvr additive="base">
                                        <p:cTn id="29" dur="500" fill="hold"/>
                                        <p:tgtEl>
                                          <p:spTgt spid="4403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403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500034" y="1571612"/>
            <a:ext cx="7358082"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50000"/>
              </a:lnSpc>
              <a:spcBef>
                <a:spcPct val="0"/>
              </a:spcBef>
              <a:spcAft>
                <a:spcPct val="0"/>
              </a:spcAft>
              <a:buClrTx/>
              <a:buSzTx/>
              <a:buFontTx/>
              <a:buChar char="•"/>
              <a:tabLst>
                <a:tab pos="808038" algn="l"/>
              </a:tabLst>
            </a:pPr>
            <a:r>
              <a:rPr kumimoji="0" lang="ar-TN" sz="2000" b="1" i="0" u="none" strike="noStrike" cap="none" normalizeH="0" baseline="0" dirty="0" smtClean="0">
                <a:ln>
                  <a:noFill/>
                </a:ln>
                <a:solidFill>
                  <a:schemeClr val="tx1"/>
                </a:solidFill>
                <a:effectLst/>
                <a:latin typeface="Times New Roman" pitchFamily="18" charset="0"/>
                <a:ea typeface="Calibri" pitchFamily="34" charset="0"/>
                <a:cs typeface="+mj-cs"/>
              </a:rPr>
              <a:t>عراقة الأسماء :</a:t>
            </a:r>
            <a:endParaRPr kumimoji="0" lang="fr-FR" sz="2000" b="1"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50000"/>
              </a:lnSpc>
              <a:spcBef>
                <a:spcPct val="0"/>
              </a:spcBef>
              <a:spcAft>
                <a:spcPct val="0"/>
              </a:spcAft>
              <a:buClrTx/>
              <a:buSzTx/>
              <a:buFontTx/>
              <a:buNone/>
              <a:tabLst>
                <a:tab pos="808038" algn="l"/>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إن المتأمل في أسماء فواعل حدث أبو هريرة "يلاحظ أول ما يلاحظ أن محمود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المسعدي</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استعمل أسماء عربية ضاربة في القدم.</a:t>
            </a:r>
            <a:endParaRPr kumimoji="0" lang="fr-FR" sz="2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50000"/>
              </a:lnSpc>
              <a:spcBef>
                <a:spcPct val="0"/>
              </a:spcBef>
              <a:spcAft>
                <a:spcPct val="0"/>
              </a:spcAft>
              <a:buClrTx/>
              <a:buSzTx/>
              <a:buFontTx/>
              <a:buNone/>
              <a:tabLst>
                <a:tab pos="808038" algn="l"/>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فالبطل الرئيسي يدعى أبو هريرة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رغم إصرار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المسعدي</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في مقدمة الكتاب على أن " أبا هريرة ثلاثة، أولهم الصحابي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ثانيهم النحوي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ثالثهم هذا أي رغم إصراره على أن بطل قصته هو غيري أبي هريرة الصحابي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هو غير أبي هريرة النحوي فان اختيار هذا الاسم بالذات لبطله يضفي عليه مسحة عربية إسلامية.</a:t>
            </a:r>
            <a:endParaRPr kumimoji="0" lang="ar-TN" sz="2000" b="0" i="0" u="none" strike="noStrike" cap="none" normalizeH="0" baseline="0" dirty="0" smtClean="0">
              <a:ln>
                <a:noFill/>
              </a:ln>
              <a:solidFill>
                <a:schemeClr val="tx1"/>
              </a:solidFill>
              <a:effectLst/>
              <a:latin typeface="Arial" pitchFamily="34" charset="0"/>
              <a:cs typeface="+mj-cs"/>
            </a:endParaRPr>
          </a:p>
        </p:txBody>
      </p:sp>
      <p:sp>
        <p:nvSpPr>
          <p:cNvPr id="5" name="Rectangle 4"/>
          <p:cNvSpPr/>
          <p:nvPr/>
        </p:nvSpPr>
        <p:spPr>
          <a:xfrm>
            <a:off x="6143636" y="1000108"/>
            <a:ext cx="1782860" cy="498342"/>
          </a:xfrm>
          <a:prstGeom prst="rect">
            <a:avLst/>
          </a:prstGeom>
        </p:spPr>
        <p:txBody>
          <a:bodyPr wrap="none">
            <a:spAutoFit/>
          </a:bodyPr>
          <a:lstStyle/>
          <a:p>
            <a:pPr lvl="0" algn="justLow" rtl="1" eaLnBrk="0" fontAlgn="base" hangingPunct="0">
              <a:lnSpc>
                <a:spcPct val="150000"/>
              </a:lnSpc>
              <a:spcBef>
                <a:spcPct val="0"/>
              </a:spcBef>
              <a:spcAft>
                <a:spcPct val="0"/>
              </a:spcAft>
              <a:buFontTx/>
              <a:buChar char="•"/>
              <a:tabLst>
                <a:tab pos="808038" algn="l"/>
              </a:tabLst>
            </a:pPr>
            <a:r>
              <a:rPr lang="ar-TN" sz="2000" b="1" u="sng"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عراقة الأشخاص :</a:t>
            </a:r>
            <a:endParaRPr lang="fr-FR" sz="2000" b="1" u="sng"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p:txBody>
      </p:sp>
      <p:sp>
        <p:nvSpPr>
          <p:cNvPr id="6" name="Rectangle 1"/>
          <p:cNvSpPr>
            <a:spLocks noChangeArrowheads="1"/>
          </p:cNvSpPr>
          <p:nvPr/>
        </p:nvSpPr>
        <p:spPr bwMode="auto">
          <a:xfrm>
            <a:off x="1214414" y="4929198"/>
            <a:ext cx="6572264"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buFontTx/>
              <a:buChar char="•"/>
              <a:tabLst>
                <a:tab pos="808038" algn="l"/>
              </a:tabLst>
            </a:pPr>
            <a:r>
              <a:rPr kumimoji="0" lang="ar-TN"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عراقة الملامح :</a:t>
            </a:r>
            <a:endPar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1" eaLnBrk="0" fontAlgn="base" latinLnBrk="0" hangingPunct="0">
              <a:lnSpc>
                <a:spcPct val="150000"/>
              </a:lnSpc>
              <a:spcBef>
                <a:spcPct val="0"/>
              </a:spcBef>
              <a:spcAft>
                <a:spcPct val="0"/>
              </a:spcAft>
              <a:buClrTx/>
              <a:buSzTx/>
              <a:buFontTx/>
              <a:buNone/>
              <a:tabLst>
                <a:tab pos="808038" algn="l"/>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كما أن ملامح أشخاص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المسعدي</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ملامح شرقية عربية مظهرا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سلوكا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طباعا</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nodeType="clickEffect">
                                  <p:stCondLst>
                                    <p:cond delay="0"/>
                                  </p:stCondLst>
                                  <p:childTnLst>
                                    <p:animScale>
                                      <p:cBhvr>
                                        <p:cTn id="11" dur="2000" fill="hold"/>
                                        <p:tgtEl>
                                          <p:spTgt spid="47105">
                                            <p:txEl>
                                              <p:pRg st="0" end="0"/>
                                            </p:txEl>
                                          </p:spTgt>
                                        </p:tgtEl>
                                      </p:cBhvr>
                                      <p:by x="150000" y="150000"/>
                                    </p:animScale>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47105">
                                            <p:txEl>
                                              <p:pRg st="1" end="1"/>
                                            </p:txEl>
                                          </p:spTgt>
                                        </p:tgtEl>
                                        <p:attrNameLst>
                                          <p:attrName>style.visibility</p:attrName>
                                        </p:attrNameLst>
                                      </p:cBhvr>
                                      <p:to>
                                        <p:strVal val="visible"/>
                                      </p:to>
                                    </p:set>
                                    <p:anim calcmode="lin" valueType="num">
                                      <p:cBhvr additive="base">
                                        <p:cTn id="16" dur="500" fill="hold"/>
                                        <p:tgtEl>
                                          <p:spTgt spid="47105">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47105">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47105">
                                            <p:txEl>
                                              <p:pRg st="2" end="2"/>
                                            </p:txEl>
                                          </p:spTgt>
                                        </p:tgtEl>
                                        <p:attrNameLst>
                                          <p:attrName>style.visibility</p:attrName>
                                        </p:attrNameLst>
                                      </p:cBhvr>
                                      <p:to>
                                        <p:strVal val="visible"/>
                                      </p:to>
                                    </p:set>
                                    <p:anim calcmode="lin" valueType="num">
                                      <p:cBhvr additive="base">
                                        <p:cTn id="20" dur="500" fill="hold"/>
                                        <p:tgtEl>
                                          <p:spTgt spid="47105">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710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6" presetClass="emph" presetSubtype="0" fill="hold" nodeType="clickEffect">
                                  <p:stCondLst>
                                    <p:cond delay="0"/>
                                  </p:stCondLst>
                                  <p:childTnLst>
                                    <p:animScale>
                                      <p:cBhvr>
                                        <p:cTn id="25" dur="2000" fill="hold"/>
                                        <p:tgtEl>
                                          <p:spTgt spid="6">
                                            <p:txEl>
                                              <p:pRg st="0" end="0"/>
                                            </p:txEl>
                                          </p:spTgt>
                                        </p:tgtEl>
                                      </p:cBhvr>
                                      <p:by x="150000" y="150000"/>
                                    </p:animScale>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6">
                                            <p:txEl>
                                              <p:pRg st="1" end="1"/>
                                            </p:txEl>
                                          </p:spTgt>
                                        </p:tgtEl>
                                        <p:attrNameLst>
                                          <p:attrName>style.visibility</p:attrName>
                                        </p:attrNameLst>
                                      </p:cBhvr>
                                      <p:to>
                                        <p:strVal val="visible"/>
                                      </p:to>
                                    </p:set>
                                    <p:anim calcmode="lin" valueType="num">
                                      <p:cBhvr additive="base">
                                        <p:cTn id="30"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428596" y="2419339"/>
            <a:ext cx="7572428"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50000"/>
              </a:lnSpc>
              <a:spcBef>
                <a:spcPct val="0"/>
              </a:spcBef>
              <a:spcAft>
                <a:spcPct val="0"/>
              </a:spcAft>
              <a:buClrTx/>
              <a:buSzTx/>
              <a:buFontTx/>
              <a:buNone/>
              <a:tabLst>
                <a:tab pos="808038" algn="l"/>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لعل أهم ما يجلب انتباهنا في نصوص" حدث أبو هريرة قال هو تلك الافتتاحيات التي صدر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بها</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المسعدي</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أغلب نصوصه من ذلك تصديره حديث البعث الأول يقول ..........." "سنعلم يوم نبعث بين الأموات".</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tab pos="808038" algn="l"/>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يبدو من كل ذلك أن محمود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المسعدي</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قد استوحى هذه الطريقة من بعض كتاب الغرب مثال الكاتب الفرنسي "جورج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بيرك</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في كتابيه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chos</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disparition</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الكاتب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الانقليزي</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أرتوركسلر</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الكاتب الأمريكي "و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ليام</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فولكنر</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ar-TN"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1357290" y="785794"/>
            <a:ext cx="5756704" cy="584775"/>
          </a:xfrm>
          <a:prstGeom prst="rect">
            <a:avLst/>
          </a:prstGeom>
        </p:spPr>
        <p:txBody>
          <a:bodyPr wrap="none">
            <a:spAutoFit/>
          </a:bodyPr>
          <a:lstStyle/>
          <a:p>
            <a:pPr lvl="0" algn="justLow" rtl="1" fontAlgn="base">
              <a:spcBef>
                <a:spcPct val="0"/>
              </a:spcBef>
              <a:spcAft>
                <a:spcPct val="0"/>
              </a:spcAft>
              <a:tabLst>
                <a:tab pos="808038" algn="l"/>
              </a:tabLst>
            </a:pPr>
            <a:r>
              <a:rPr lang="ar-TN" sz="3200" b="1" dirty="0" smtClean="0">
                <a:ln w="50800"/>
                <a:solidFill>
                  <a:srgbClr val="008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2- مظاهر الحداثة في حدث أبو هريرة قال </a:t>
            </a:r>
            <a:endParaRPr lang="fr-FR" sz="1050" dirty="0" smtClean="0">
              <a:latin typeface="Arial" pitchFamily="34" charset="0"/>
              <a:cs typeface="Arial" pitchFamily="34" charset="0"/>
            </a:endParaRPr>
          </a:p>
        </p:txBody>
      </p:sp>
      <p:sp>
        <p:nvSpPr>
          <p:cNvPr id="6" name="Rectangle 5"/>
          <p:cNvSpPr/>
          <p:nvPr/>
        </p:nvSpPr>
        <p:spPr>
          <a:xfrm>
            <a:off x="4714876" y="1428736"/>
            <a:ext cx="2757486" cy="523220"/>
          </a:xfrm>
          <a:prstGeom prst="rect">
            <a:avLst/>
          </a:prstGeom>
        </p:spPr>
        <p:txBody>
          <a:bodyPr wrap="none">
            <a:spAutoFit/>
          </a:bodyPr>
          <a:lstStyle/>
          <a:p>
            <a:pPr lvl="0" algn="justLow" rtl="1" eaLnBrk="0" fontAlgn="base" hangingPunct="0">
              <a:spcBef>
                <a:spcPct val="0"/>
              </a:spcBef>
              <a:spcAft>
                <a:spcPct val="0"/>
              </a:spcAft>
              <a:tabLst>
                <a:tab pos="808038" algn="l"/>
              </a:tabLst>
            </a:pPr>
            <a:r>
              <a:rPr lang="ar-TN" sz="2800" b="1" dirty="0" smtClean="0">
                <a:solidFill>
                  <a:srgbClr val="663300"/>
                </a:solidFill>
                <a:effectLst>
                  <a:glow rad="228600">
                    <a:schemeClr val="accent6">
                      <a:satMod val="175000"/>
                      <a:alpha val="40000"/>
                    </a:schemeClr>
                  </a:glow>
                  <a:outerShdw blurRad="38100" dist="38100" dir="2700000" algn="tl">
                    <a:srgbClr val="000000">
                      <a:alpha val="43137"/>
                    </a:srgbClr>
                  </a:outerShdw>
                </a:effectLst>
                <a:latin typeface="Times New Roman" pitchFamily="18" charset="0"/>
                <a:ea typeface="Calibri" pitchFamily="34" charset="0"/>
                <a:cs typeface="Times New Roman" pitchFamily="18" charset="0"/>
              </a:rPr>
              <a:t>أ- حداثة الشكل الفني :</a:t>
            </a:r>
            <a:endParaRPr lang="fr-FR" sz="2800" b="1" dirty="0" smtClean="0">
              <a:solidFill>
                <a:srgbClr val="663300"/>
              </a:solidFill>
              <a:effectLst>
                <a:glow rad="228600">
                  <a:schemeClr val="accent6">
                    <a:satMod val="175000"/>
                    <a:alpha val="40000"/>
                  </a:schemeClr>
                </a:glow>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p:txBody>
      </p:sp>
      <p:sp>
        <p:nvSpPr>
          <p:cNvPr id="7" name="Rectangle 6"/>
          <p:cNvSpPr/>
          <p:nvPr/>
        </p:nvSpPr>
        <p:spPr>
          <a:xfrm>
            <a:off x="5286380" y="2030113"/>
            <a:ext cx="1253869" cy="461665"/>
          </a:xfrm>
          <a:prstGeom prst="rect">
            <a:avLst/>
          </a:prstGeom>
        </p:spPr>
        <p:txBody>
          <a:bodyPr wrap="none">
            <a:spAutoFit/>
          </a:bodyPr>
          <a:lstStyle/>
          <a:p>
            <a:pPr lvl="0" algn="justLow" rtl="1" fontAlgn="base">
              <a:spcBef>
                <a:spcPct val="0"/>
              </a:spcBef>
              <a:spcAft>
                <a:spcPct val="0"/>
              </a:spcAft>
              <a:buFontTx/>
              <a:buChar char="•"/>
              <a:tabLst>
                <a:tab pos="808038" algn="l"/>
              </a:tabLst>
            </a:pPr>
            <a:r>
              <a:rPr lang="ar-TN" sz="2400" b="1" dirty="0" smtClean="0">
                <a:solidFill>
                  <a:srgbClr val="996633"/>
                </a:solidFill>
                <a:effectLst>
                  <a:outerShdw blurRad="38100" dist="38100" dir="2700000" algn="tl">
                    <a:srgbClr val="000000">
                      <a:alpha val="43137"/>
                    </a:srgbClr>
                  </a:outerShdw>
                  <a:reflection blurRad="6350" stA="55000" endA="300" endPos="45500" dir="5400000" sy="-100000" algn="bl" rotWithShape="0"/>
                </a:effectLst>
                <a:latin typeface="Times New Roman" pitchFamily="18" charset="0"/>
                <a:ea typeface="Calibri" pitchFamily="34" charset="0"/>
                <a:cs typeface="Times New Roman" pitchFamily="18" charset="0"/>
              </a:rPr>
              <a:t>التصدير :</a:t>
            </a:r>
            <a:endParaRPr lang="fr-FR" sz="2400" b="1" dirty="0" smtClean="0">
              <a:solidFill>
                <a:srgbClr val="996633"/>
              </a:solidFill>
              <a:effectLst>
                <a:outerShdw blurRad="38100" dist="38100" dir="2700000" algn="tl">
                  <a:srgbClr val="000000">
                    <a:alpha val="43137"/>
                  </a:srgbClr>
                </a:outerShdw>
                <a:reflection blurRad="6350" stA="55000" endA="300" endPos="45500" dir="5400000" sy="-100000" algn="bl" rotWithShape="0"/>
              </a:effectLst>
              <a:latin typeface="Times New Roman" pitchFamily="18" charset="0"/>
              <a:ea typeface="Calibri" pitchFamily="34" charset="0"/>
              <a:cs typeface="Times New Roman" pitchFamily="18" charset="0"/>
            </a:endParaRPr>
          </a:p>
        </p:txBody>
      </p:sp>
      <p:sp>
        <p:nvSpPr>
          <p:cNvPr id="46082" name="Rectangle 2"/>
          <p:cNvSpPr>
            <a:spLocks noChangeArrowheads="1"/>
          </p:cNvSpPr>
          <p:nvPr/>
        </p:nvSpPr>
        <p:spPr bwMode="auto">
          <a:xfrm>
            <a:off x="428596" y="5645741"/>
            <a:ext cx="7572428" cy="9600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50000"/>
              </a:lnSpc>
              <a:spcBef>
                <a:spcPct val="0"/>
              </a:spcBef>
              <a:spcAft>
                <a:spcPct val="0"/>
              </a:spcAft>
              <a:buClrTx/>
              <a:buSzTx/>
              <a:buFontTx/>
              <a:buNone/>
              <a:tabLst>
                <a:tab pos="808038" algn="l"/>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من أهم ما يجلب انتباهنا في الشكل أيضا هو ما آل إليه الحديث هذا النمط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التليد</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في الكتابة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كيف صار عنصرا فعالا جماليا في تأليف رواية من طراز.</a:t>
            </a:r>
            <a:endParaRPr kumimoji="0" lang="ar-TN"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8"/>
          <p:cNvSpPr/>
          <p:nvPr/>
        </p:nvSpPr>
        <p:spPr>
          <a:xfrm>
            <a:off x="4768133" y="5249149"/>
            <a:ext cx="1922321" cy="461665"/>
          </a:xfrm>
          <a:prstGeom prst="rect">
            <a:avLst/>
          </a:prstGeom>
        </p:spPr>
        <p:txBody>
          <a:bodyPr wrap="none">
            <a:spAutoFit/>
          </a:bodyPr>
          <a:lstStyle/>
          <a:p>
            <a:pPr algn="justLow" rtl="1" fontAlgn="base">
              <a:spcBef>
                <a:spcPct val="0"/>
              </a:spcBef>
              <a:spcAft>
                <a:spcPct val="0"/>
              </a:spcAft>
              <a:buFontTx/>
              <a:buChar char="•"/>
              <a:tabLst>
                <a:tab pos="808038" algn="l"/>
              </a:tabLst>
            </a:pPr>
            <a:r>
              <a:rPr lang="ar-TN" sz="2400" b="1" dirty="0" smtClean="0">
                <a:solidFill>
                  <a:srgbClr val="996633"/>
                </a:solidFill>
                <a:effectLst>
                  <a:outerShdw blurRad="38100" dist="38100" dir="2700000" algn="tl">
                    <a:srgbClr val="000000">
                      <a:alpha val="43137"/>
                    </a:srgbClr>
                  </a:outerShdw>
                  <a:reflection blurRad="6350" stA="55000" endA="300" endPos="45500" dir="5400000" sy="-100000" algn="bl" rotWithShape="0"/>
                </a:effectLst>
                <a:latin typeface="Times New Roman" pitchFamily="18" charset="0"/>
                <a:ea typeface="Calibri" pitchFamily="34" charset="0"/>
                <a:cs typeface="Times New Roman" pitchFamily="18" charset="0"/>
              </a:rPr>
              <a:t>التقطيع الزمني :</a:t>
            </a:r>
            <a:endParaRPr lang="fr-FR" sz="2400" b="1" dirty="0" smtClean="0">
              <a:solidFill>
                <a:srgbClr val="996633"/>
              </a:solidFill>
              <a:effectLst>
                <a:outerShdw blurRad="38100" dist="38100" dir="2700000" algn="tl">
                  <a:srgbClr val="000000">
                    <a:alpha val="43137"/>
                  </a:srgbClr>
                </a:outerShdw>
                <a:reflection blurRad="6350" stA="55000" endA="300" endPos="45500" dir="5400000" sy="-100000" algn="bl" rotWithShape="0"/>
              </a:effectLst>
              <a:latin typeface="Times New Roman" pitchFamily="18" charset="0"/>
              <a:ea typeface="Calibri" pitchFamily="34" charset="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ox(in)">
                                      <p:cBhvr>
                                        <p:cTn id="13" dur="500"/>
                                        <p:tgtEl>
                                          <p:spTgt spid="6"/>
                                        </p:tgtEl>
                                      </p:cBhvr>
                                    </p:animEffect>
                                  </p:childTnLst>
                                </p:cTn>
                              </p:par>
                            </p:childTnLst>
                          </p:cTn>
                        </p:par>
                        <p:par>
                          <p:cTn id="14" fill="hold">
                            <p:stCondLst>
                              <p:cond delay="500"/>
                            </p:stCondLst>
                            <p:childTnLst>
                              <p:par>
                                <p:cTn id="15" presetID="6" presetClass="emph" presetSubtype="0" fill="hold" grpId="0" nodeType="afterEffect">
                                  <p:stCondLst>
                                    <p:cond delay="0"/>
                                  </p:stCondLst>
                                  <p:childTnLst>
                                    <p:animScale>
                                      <p:cBhvr>
                                        <p:cTn id="16" dur="2000" fill="hold"/>
                                        <p:tgtEl>
                                          <p:spTgt spid="7"/>
                                        </p:tgtEl>
                                      </p:cBhvr>
                                      <p:by x="150000" y="150000"/>
                                    </p:animScale>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6081"/>
                                        </p:tgtEl>
                                        <p:attrNameLst>
                                          <p:attrName>style.visibility</p:attrName>
                                        </p:attrNameLst>
                                      </p:cBhvr>
                                      <p:to>
                                        <p:strVal val="visible"/>
                                      </p:to>
                                    </p:set>
                                    <p:anim calcmode="lin" valueType="num">
                                      <p:cBhvr additive="base">
                                        <p:cTn id="21" dur="500" fill="hold"/>
                                        <p:tgtEl>
                                          <p:spTgt spid="46081"/>
                                        </p:tgtEl>
                                        <p:attrNameLst>
                                          <p:attrName>ppt_x</p:attrName>
                                        </p:attrNameLst>
                                      </p:cBhvr>
                                      <p:tavLst>
                                        <p:tav tm="0">
                                          <p:val>
                                            <p:strVal val="#ppt_x"/>
                                          </p:val>
                                        </p:tav>
                                        <p:tav tm="100000">
                                          <p:val>
                                            <p:strVal val="#ppt_x"/>
                                          </p:val>
                                        </p:tav>
                                      </p:tavLst>
                                    </p:anim>
                                    <p:anim calcmode="lin" valueType="num">
                                      <p:cBhvr additive="base">
                                        <p:cTn id="22" dur="500" fill="hold"/>
                                        <p:tgtEl>
                                          <p:spTgt spid="46081"/>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6" presetClass="emph" presetSubtype="0" fill="hold" grpId="0" nodeType="clickEffect">
                                  <p:stCondLst>
                                    <p:cond delay="0"/>
                                  </p:stCondLst>
                                  <p:childTnLst>
                                    <p:animScale>
                                      <p:cBhvr>
                                        <p:cTn id="26" dur="2000" fill="hold"/>
                                        <p:tgtEl>
                                          <p:spTgt spid="9"/>
                                        </p:tgtEl>
                                      </p:cBhvr>
                                      <p:by x="150000" y="150000"/>
                                    </p:animScale>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6082"/>
                                        </p:tgtEl>
                                        <p:attrNameLst>
                                          <p:attrName>style.visibility</p:attrName>
                                        </p:attrNameLst>
                                      </p:cBhvr>
                                      <p:to>
                                        <p:strVal val="visible"/>
                                      </p:to>
                                    </p:set>
                                    <p:anim calcmode="lin" valueType="num">
                                      <p:cBhvr additive="base">
                                        <p:cTn id="31" dur="500" fill="hold"/>
                                        <p:tgtEl>
                                          <p:spTgt spid="46082"/>
                                        </p:tgtEl>
                                        <p:attrNameLst>
                                          <p:attrName>ppt_x</p:attrName>
                                        </p:attrNameLst>
                                      </p:cBhvr>
                                      <p:tavLst>
                                        <p:tav tm="0">
                                          <p:val>
                                            <p:strVal val="#ppt_x"/>
                                          </p:val>
                                        </p:tav>
                                        <p:tav tm="100000">
                                          <p:val>
                                            <p:strVal val="#ppt_x"/>
                                          </p:val>
                                        </p:tav>
                                      </p:tavLst>
                                    </p:anim>
                                    <p:anim calcmode="lin" valueType="num">
                                      <p:cBhvr additive="base">
                                        <p:cTn id="32" dur="500" fill="hold"/>
                                        <p:tgtEl>
                                          <p:spTgt spid="460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1" grpId="0"/>
      <p:bldP spid="5" grpId="0"/>
      <p:bldP spid="6" grpId="0"/>
      <p:bldP spid="7" grpId="0"/>
      <p:bldP spid="46082" grpId="0"/>
      <p:bldP spid="9"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57158" y="2928934"/>
            <a:ext cx="7500958" cy="24006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50000"/>
              </a:lnSpc>
              <a:spcBef>
                <a:spcPct val="0"/>
              </a:spcBef>
              <a:spcAft>
                <a:spcPct val="0"/>
              </a:spcAft>
              <a:buClrTx/>
              <a:buSzTx/>
              <a:buFontTx/>
              <a:buNone/>
              <a:tabLst>
                <a:tab pos="808038" algn="l"/>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إن أبرز المضامين الغربية في رواية حدث أبو هريرة قال </a:t>
            </a:r>
            <a:endParaRPr kumimoji="0" lang="fr-FR" sz="2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50000"/>
              </a:lnSpc>
              <a:spcBef>
                <a:spcPct val="0"/>
              </a:spcBef>
              <a:spcAft>
                <a:spcPct val="0"/>
              </a:spcAft>
              <a:buClrTx/>
              <a:buSzTx/>
              <a:buFontTx/>
              <a:buNone/>
              <a:tabLst>
                <a:tab pos="808038" algn="l"/>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المضمون الوجودي فالفلسفة الوجودية قائمة أساسا على أسبقية الوجود على الماهية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يستنتج هذه الفكرة  القول بحرية الإنسان في اختيار مصيره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تحديد ذاته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نحتها، فالإنسان من هذا المنطلق ليس معطى جاهزا بل هو مشروع يتحقق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لا ريب أن محمود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المسعدي</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كسائر شباب ذلك العصر (فترة ما بين الحربين) قد تأثر بهذه الفلسفة. </a:t>
            </a:r>
            <a:endParaRPr kumimoji="0" lang="ar-TN" sz="2000" b="0" i="0" u="none" strike="noStrike" cap="none" normalizeH="0" baseline="0" dirty="0" smtClean="0">
              <a:ln>
                <a:noFill/>
              </a:ln>
              <a:solidFill>
                <a:schemeClr val="tx1"/>
              </a:solidFill>
              <a:effectLst/>
              <a:latin typeface="Arial" pitchFamily="34" charset="0"/>
              <a:cs typeface="+mj-cs"/>
            </a:endParaRPr>
          </a:p>
        </p:txBody>
      </p:sp>
      <p:sp>
        <p:nvSpPr>
          <p:cNvPr id="6" name="Rectangle 5"/>
          <p:cNvSpPr/>
          <p:nvPr/>
        </p:nvSpPr>
        <p:spPr>
          <a:xfrm>
            <a:off x="4929190" y="762640"/>
            <a:ext cx="2658100" cy="523220"/>
          </a:xfrm>
          <a:prstGeom prst="rect">
            <a:avLst/>
          </a:prstGeom>
        </p:spPr>
        <p:txBody>
          <a:bodyPr wrap="none">
            <a:spAutoFit/>
          </a:bodyPr>
          <a:lstStyle/>
          <a:p>
            <a:pPr lvl="0" algn="justLow" rtl="1" fontAlgn="base">
              <a:spcBef>
                <a:spcPct val="0"/>
              </a:spcBef>
              <a:spcAft>
                <a:spcPct val="0"/>
              </a:spcAft>
              <a:tabLst>
                <a:tab pos="808038" algn="l"/>
              </a:tabLst>
            </a:pPr>
            <a:r>
              <a:rPr lang="ar-TN" sz="2800" b="1" dirty="0" smtClean="0">
                <a:solidFill>
                  <a:srgbClr val="663300"/>
                </a:solidFill>
                <a:effectLst>
                  <a:glow rad="228600">
                    <a:schemeClr val="accent6">
                      <a:satMod val="175000"/>
                      <a:alpha val="40000"/>
                    </a:schemeClr>
                  </a:glow>
                  <a:outerShdw blurRad="38100" dist="38100" dir="2700000" algn="tl">
                    <a:srgbClr val="000000">
                      <a:alpha val="43137"/>
                    </a:srgbClr>
                  </a:outerShdw>
                </a:effectLst>
                <a:latin typeface="Times New Roman" pitchFamily="18" charset="0"/>
                <a:ea typeface="Calibri" pitchFamily="34" charset="0"/>
                <a:cs typeface="Times New Roman" pitchFamily="18" charset="0"/>
              </a:rPr>
              <a:t>ب- حداثة المضمون :</a:t>
            </a:r>
            <a:endParaRPr lang="fr-FR" sz="2800" b="1" dirty="0" smtClean="0">
              <a:solidFill>
                <a:srgbClr val="663300"/>
              </a:solidFill>
              <a:effectLst>
                <a:glow rad="228600">
                  <a:schemeClr val="accent6">
                    <a:satMod val="175000"/>
                    <a:alpha val="40000"/>
                  </a:schemeClr>
                </a:glow>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p:txBody>
      </p:sp>
      <p:sp>
        <p:nvSpPr>
          <p:cNvPr id="7" name="Rectangle 6"/>
          <p:cNvSpPr/>
          <p:nvPr/>
        </p:nvSpPr>
        <p:spPr>
          <a:xfrm>
            <a:off x="4071934" y="1500174"/>
            <a:ext cx="3177473" cy="579582"/>
          </a:xfrm>
          <a:prstGeom prst="rect">
            <a:avLst/>
          </a:prstGeom>
        </p:spPr>
        <p:txBody>
          <a:bodyPr wrap="none">
            <a:spAutoFit/>
          </a:bodyPr>
          <a:lstStyle/>
          <a:p>
            <a:pPr lvl="0" algn="just" rtl="1" eaLnBrk="0" fontAlgn="base" hangingPunct="0">
              <a:lnSpc>
                <a:spcPct val="150000"/>
              </a:lnSpc>
              <a:spcBef>
                <a:spcPct val="0"/>
              </a:spcBef>
              <a:spcAft>
                <a:spcPct val="0"/>
              </a:spcAft>
              <a:buFontTx/>
              <a:buChar char="•"/>
              <a:tabLst>
                <a:tab pos="808038" algn="l"/>
              </a:tabLst>
            </a:pPr>
            <a:r>
              <a:rPr lang="ar-TN" sz="2400" b="1" dirty="0" smtClean="0">
                <a:solidFill>
                  <a:srgbClr val="996633"/>
                </a:solidFill>
                <a:effectLst>
                  <a:outerShdw blurRad="38100" dist="38100" dir="2700000" algn="tl">
                    <a:srgbClr val="000000">
                      <a:alpha val="43137"/>
                    </a:srgbClr>
                  </a:outerShdw>
                  <a:reflection blurRad="6350" stA="55000" endA="300" endPos="45500" dir="5400000" sy="-100000" algn="bl" rotWithShape="0"/>
                </a:effectLst>
                <a:latin typeface="Times New Roman" pitchFamily="18" charset="0"/>
                <a:ea typeface="Calibri" pitchFamily="34" charset="0"/>
                <a:cs typeface="Times New Roman" pitchFamily="18" charset="0"/>
              </a:rPr>
              <a:t>الإباحية </a:t>
            </a:r>
            <a:r>
              <a:rPr lang="ar-TN" sz="2400" b="1" dirty="0" err="1" smtClean="0">
                <a:solidFill>
                  <a:srgbClr val="996633"/>
                </a:solidFill>
                <a:effectLst>
                  <a:outerShdw blurRad="38100" dist="38100" dir="2700000" algn="tl">
                    <a:srgbClr val="000000">
                      <a:alpha val="43137"/>
                    </a:srgbClr>
                  </a:outerShdw>
                  <a:reflection blurRad="6350" stA="55000" endA="300" endPos="45500" dir="5400000" sy="-100000" algn="bl" rotWithShape="0"/>
                </a:effectLst>
                <a:latin typeface="Times New Roman" pitchFamily="18" charset="0"/>
                <a:ea typeface="Calibri" pitchFamily="34" charset="0"/>
                <a:cs typeface="Times New Roman" pitchFamily="18" charset="0"/>
              </a:rPr>
              <a:t>و</a:t>
            </a:r>
            <a:r>
              <a:rPr lang="ar-TN" sz="2400" b="1" dirty="0" smtClean="0">
                <a:solidFill>
                  <a:srgbClr val="996633"/>
                </a:solidFill>
                <a:effectLst>
                  <a:outerShdw blurRad="38100" dist="38100" dir="2700000" algn="tl">
                    <a:srgbClr val="000000">
                      <a:alpha val="43137"/>
                    </a:srgbClr>
                  </a:outerShdw>
                  <a:reflection blurRad="6350" stA="55000" endA="300" endPos="45500" dir="5400000" sy="-100000" algn="bl" rotWithShape="0"/>
                </a:effectLst>
                <a:latin typeface="Times New Roman" pitchFamily="18" charset="0"/>
                <a:ea typeface="Calibri" pitchFamily="34" charset="0"/>
                <a:cs typeface="Times New Roman" pitchFamily="18" charset="0"/>
              </a:rPr>
              <a:t> التحرر من القيود :</a:t>
            </a:r>
            <a:endParaRPr lang="fr-FR" sz="2400" b="1" dirty="0" smtClean="0">
              <a:solidFill>
                <a:srgbClr val="996633"/>
              </a:solidFill>
              <a:effectLst>
                <a:outerShdw blurRad="38100" dist="38100" dir="2700000" algn="tl">
                  <a:srgbClr val="000000">
                    <a:alpha val="43137"/>
                  </a:srgbClr>
                </a:outerShdw>
                <a:reflection blurRad="6350" stA="55000" endA="300" endPos="45500" dir="5400000" sy="-100000" algn="bl" rotWithShape="0"/>
              </a:effectLst>
              <a:latin typeface="Times New Roman" pitchFamily="18" charset="0"/>
              <a:ea typeface="Calibri" pitchFamily="34" charset="0"/>
              <a:cs typeface="Times New Roman" pitchFamily="18" charset="0"/>
            </a:endParaRPr>
          </a:p>
        </p:txBody>
      </p:sp>
      <p:sp>
        <p:nvSpPr>
          <p:cNvPr id="8" name="Rectangle 7"/>
          <p:cNvSpPr/>
          <p:nvPr/>
        </p:nvSpPr>
        <p:spPr>
          <a:xfrm>
            <a:off x="4839571" y="2214554"/>
            <a:ext cx="2372765" cy="579582"/>
          </a:xfrm>
          <a:prstGeom prst="rect">
            <a:avLst/>
          </a:prstGeom>
        </p:spPr>
        <p:txBody>
          <a:bodyPr wrap="none">
            <a:spAutoFit/>
          </a:bodyPr>
          <a:lstStyle/>
          <a:p>
            <a:pPr lvl="0" algn="just" rtl="1" eaLnBrk="0" fontAlgn="base" hangingPunct="0">
              <a:lnSpc>
                <a:spcPct val="150000"/>
              </a:lnSpc>
              <a:spcBef>
                <a:spcPct val="0"/>
              </a:spcBef>
              <a:spcAft>
                <a:spcPct val="0"/>
              </a:spcAft>
              <a:buFontTx/>
              <a:buChar char="•"/>
              <a:tabLst>
                <a:tab pos="808038" algn="l"/>
              </a:tabLst>
            </a:pPr>
            <a:r>
              <a:rPr lang="ar-TN" sz="2400" b="1" dirty="0" smtClean="0">
                <a:solidFill>
                  <a:srgbClr val="996633"/>
                </a:solidFill>
                <a:effectLst>
                  <a:outerShdw blurRad="38100" dist="38100" dir="2700000" algn="tl">
                    <a:srgbClr val="000000">
                      <a:alpha val="43137"/>
                    </a:srgbClr>
                  </a:outerShdw>
                  <a:reflection blurRad="6350" stA="55000" endA="300" endPos="45500" dir="5400000" sy="-100000" algn="bl" rotWithShape="0"/>
                </a:effectLst>
                <a:latin typeface="Times New Roman" pitchFamily="18" charset="0"/>
                <a:ea typeface="Calibri" pitchFamily="34" charset="0"/>
                <a:cs typeface="Times New Roman" pitchFamily="18" charset="0"/>
              </a:rPr>
              <a:t>المضمون الوجودي :</a:t>
            </a:r>
            <a:endParaRPr lang="fr-FR" sz="2400" b="1" dirty="0" smtClean="0">
              <a:solidFill>
                <a:srgbClr val="996633"/>
              </a:solidFill>
              <a:effectLst>
                <a:outerShdw blurRad="38100" dist="38100" dir="2700000" algn="tl">
                  <a:srgbClr val="000000">
                    <a:alpha val="43137"/>
                  </a:srgbClr>
                </a:outerShdw>
                <a:reflection blurRad="6350" stA="55000" endA="300" endPos="45500" dir="5400000" sy="-100000" algn="bl" rotWithShape="0"/>
              </a:effectLst>
              <a:latin typeface="Times New Roman" pitchFamily="18" charset="0"/>
              <a:ea typeface="Calibri" pitchFamily="34" charset="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6" presetClass="emph" presetSubtype="0" fill="hold" grpId="0" nodeType="afterEffect">
                                  <p:stCondLst>
                                    <p:cond delay="0"/>
                                  </p:stCondLst>
                                  <p:childTnLst>
                                    <p:animScale>
                                      <p:cBhvr>
                                        <p:cTn id="11" dur="2000" fill="hold"/>
                                        <p:tgtEl>
                                          <p:spTgt spid="7"/>
                                        </p:tgtEl>
                                      </p:cBhvr>
                                      <p:by x="150000" y="150000"/>
                                    </p:animScale>
                                  </p:childTnLst>
                                </p:cTn>
                              </p:par>
                            </p:childTnLst>
                          </p:cTn>
                        </p:par>
                        <p:par>
                          <p:cTn id="12" fill="hold">
                            <p:stCondLst>
                              <p:cond delay="2500"/>
                            </p:stCondLst>
                            <p:childTnLst>
                              <p:par>
                                <p:cTn id="13" presetID="6" presetClass="emph" presetSubtype="0" fill="hold" grpId="0" nodeType="afterEffect">
                                  <p:stCondLst>
                                    <p:cond delay="0"/>
                                  </p:stCondLst>
                                  <p:childTnLst>
                                    <p:animScale>
                                      <p:cBhvr>
                                        <p:cTn id="14" dur="2000" fill="hold"/>
                                        <p:tgtEl>
                                          <p:spTgt spid="8"/>
                                        </p:tgtEl>
                                      </p:cBhvr>
                                      <p:by x="150000" y="150000"/>
                                    </p:animScale>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5058"/>
                                        </p:tgtEl>
                                        <p:attrNameLst>
                                          <p:attrName>style.visibility</p:attrName>
                                        </p:attrNameLst>
                                      </p:cBhvr>
                                      <p:to>
                                        <p:strVal val="visible"/>
                                      </p:to>
                                    </p:set>
                                    <p:anim calcmode="lin" valueType="num">
                                      <p:cBhvr additive="base">
                                        <p:cTn id="19" dur="500" fill="hold"/>
                                        <p:tgtEl>
                                          <p:spTgt spid="45058"/>
                                        </p:tgtEl>
                                        <p:attrNameLst>
                                          <p:attrName>ppt_x</p:attrName>
                                        </p:attrNameLst>
                                      </p:cBhvr>
                                      <p:tavLst>
                                        <p:tav tm="0">
                                          <p:val>
                                            <p:strVal val="#ppt_x"/>
                                          </p:val>
                                        </p:tav>
                                        <p:tav tm="100000">
                                          <p:val>
                                            <p:strVal val="#ppt_x"/>
                                          </p:val>
                                        </p:tav>
                                      </p:tavLst>
                                    </p:anim>
                                    <p:anim calcmode="lin" valueType="num">
                                      <p:cBhvr additive="base">
                                        <p:cTn id="20" dur="500" fill="hold"/>
                                        <p:tgtEl>
                                          <p:spTgt spid="450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6" grpId="0"/>
      <p:bldP spid="7" grpId="0"/>
      <p:bldP spid="8"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5984" y="1928802"/>
            <a:ext cx="3071834" cy="584775"/>
          </a:xfrm>
          <a:prstGeom prst="rect">
            <a:avLst/>
          </a:prstGeom>
        </p:spPr>
        <p:txBody>
          <a:bodyPr wrap="square">
            <a:spAutoFit/>
          </a:bodyPr>
          <a:lstStyle/>
          <a:p>
            <a:pPr marL="342900" lvl="0" indent="-342900" algn="justLow" rtl="1" eaLnBrk="0" fontAlgn="base" hangingPunct="0">
              <a:spcBef>
                <a:spcPct val="0"/>
              </a:spcBef>
              <a:spcAft>
                <a:spcPct val="0"/>
              </a:spcAft>
              <a:buFont typeface="+mj-lt"/>
              <a:buAutoNum type="arabicPeriod"/>
            </a:pPr>
            <a:r>
              <a:rPr lang="ar-TN" sz="3200" b="1" dirty="0" smtClean="0">
                <a:ln w="50800"/>
                <a:solidFill>
                  <a:srgbClr val="008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رمزيــــة الأمكنــة:</a:t>
            </a:r>
            <a:endParaRPr lang="fr-FR" sz="3200" b="1" dirty="0" smtClean="0">
              <a:ln w="50800"/>
              <a:solidFill>
                <a:srgbClr val="008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p:txBody>
      </p:sp>
      <p:sp>
        <p:nvSpPr>
          <p:cNvPr id="5" name="Rectangle 4"/>
          <p:cNvSpPr/>
          <p:nvPr/>
        </p:nvSpPr>
        <p:spPr>
          <a:xfrm>
            <a:off x="2214546" y="928670"/>
            <a:ext cx="3785011" cy="646331"/>
          </a:xfrm>
          <a:prstGeom prst="rect">
            <a:avLst/>
          </a:prstGeom>
        </p:spPr>
        <p:txBody>
          <a:bodyPr wrap="none">
            <a:spAutoFit/>
          </a:bodyPr>
          <a:lstStyle/>
          <a:p>
            <a:pPr marL="857250" lvl="0" indent="-857250" algn="r" rtl="1" fontAlgn="base">
              <a:spcBef>
                <a:spcPct val="0"/>
              </a:spcBef>
              <a:spcAft>
                <a:spcPct val="0"/>
              </a:spcAft>
              <a:buFont typeface="+mj-lt"/>
              <a:buAutoNum type="romanUcPeriod" startAt="2"/>
            </a:pPr>
            <a:r>
              <a:rPr lang="ar-TN" sz="3600" b="1" dirty="0" smtClean="0">
                <a:ln w="1905"/>
                <a:solidFill>
                  <a:schemeClr val="accent6">
                    <a:lumMod val="50000"/>
                  </a:schemeClr>
                </a:solidFill>
                <a:effectLst>
                  <a:innerShdw blurRad="69850" dist="43180" dir="5400000">
                    <a:srgbClr val="000000">
                      <a:alpha val="65000"/>
                    </a:srgbClr>
                  </a:innerShdw>
                </a:effectLst>
                <a:latin typeface="Times New Roman" pitchFamily="18" charset="0"/>
                <a:ea typeface="Calibri" pitchFamily="34" charset="0"/>
                <a:cs typeface="Times New Roman" pitchFamily="18" charset="0"/>
              </a:rPr>
              <a:t>الرمز </a:t>
            </a:r>
            <a:r>
              <a:rPr lang="ar-TN" sz="3600" b="1" dirty="0" err="1" smtClean="0">
                <a:ln w="1905"/>
                <a:solidFill>
                  <a:schemeClr val="accent6">
                    <a:lumMod val="50000"/>
                  </a:schemeClr>
                </a:solidFill>
                <a:effectLst>
                  <a:innerShdw blurRad="69850" dist="43180" dir="5400000">
                    <a:srgbClr val="000000">
                      <a:alpha val="65000"/>
                    </a:srgbClr>
                  </a:innerShdw>
                </a:effectLst>
                <a:latin typeface="Times New Roman" pitchFamily="18" charset="0"/>
                <a:ea typeface="Calibri" pitchFamily="34" charset="0"/>
                <a:cs typeface="Times New Roman" pitchFamily="18" charset="0"/>
              </a:rPr>
              <a:t>و</a:t>
            </a:r>
            <a:r>
              <a:rPr lang="ar-TN" sz="3600" b="1" dirty="0" smtClean="0">
                <a:ln w="1905"/>
                <a:solidFill>
                  <a:schemeClr val="accent6">
                    <a:lumMod val="50000"/>
                  </a:schemeClr>
                </a:solidFill>
                <a:effectLst>
                  <a:innerShdw blurRad="69850" dist="43180" dir="5400000">
                    <a:srgbClr val="000000">
                      <a:alpha val="65000"/>
                    </a:srgbClr>
                  </a:innerShdw>
                </a:effectLst>
                <a:latin typeface="Times New Roman" pitchFamily="18" charset="0"/>
                <a:ea typeface="Calibri" pitchFamily="34" charset="0"/>
                <a:cs typeface="Times New Roman" pitchFamily="18" charset="0"/>
              </a:rPr>
              <a:t> مستوياته:</a:t>
            </a:r>
            <a:endParaRPr lang="fr-FR" sz="3600" b="1" dirty="0" smtClean="0">
              <a:ln w="1905"/>
              <a:solidFill>
                <a:schemeClr val="accent6">
                  <a:lumMod val="50000"/>
                </a:schemeClr>
              </a:solidFill>
              <a:effectLst>
                <a:innerShdw blurRad="69850" dist="43180" dir="5400000">
                  <a:srgbClr val="000000">
                    <a:alpha val="65000"/>
                  </a:srgbClr>
                </a:innerShdw>
              </a:effectLst>
              <a:latin typeface="Times New Roman" pitchFamily="18" charset="0"/>
              <a:ea typeface="Calibri" pitchFamily="34" charset="0"/>
              <a:cs typeface="Times New Roman" pitchFamily="18" charset="0"/>
            </a:endParaRPr>
          </a:p>
        </p:txBody>
      </p:sp>
      <p:sp>
        <p:nvSpPr>
          <p:cNvPr id="48129" name="Rectangle 1"/>
          <p:cNvSpPr>
            <a:spLocks noChangeArrowheads="1"/>
          </p:cNvSpPr>
          <p:nvPr/>
        </p:nvSpPr>
        <p:spPr bwMode="auto">
          <a:xfrm>
            <a:off x="357158" y="3714752"/>
            <a:ext cx="750099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50000"/>
              </a:lnSpc>
              <a:spcBef>
                <a:spcPct val="0"/>
              </a:spcBef>
              <a:spcAft>
                <a:spcPct val="0"/>
              </a:spcAft>
              <a:buClrTx/>
              <a:buSzTx/>
              <a:buFontTx/>
              <a:buChar char="•"/>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الصحراء: رمز الامتداد والانطلاق والتحرر من القيود الاجتماعية والقيم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الطاعطة</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دينا وأخلاقا وعرفا.</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الجبل</a:t>
            </a:r>
            <a:r>
              <a:rPr kumimoji="0" lang="ar-TN" sz="20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رمز السّمو والارتفاع عن العالم الطيف والدنيا.</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5643570" y="2786058"/>
            <a:ext cx="2303836" cy="660758"/>
          </a:xfrm>
          <a:prstGeom prst="rect">
            <a:avLst/>
          </a:prstGeom>
        </p:spPr>
        <p:txBody>
          <a:bodyPr wrap="none">
            <a:spAutoFit/>
          </a:bodyPr>
          <a:lstStyle/>
          <a:p>
            <a:pPr lvl="0" algn="justLow" rtl="1" fontAlgn="base">
              <a:lnSpc>
                <a:spcPct val="150000"/>
              </a:lnSpc>
              <a:spcBef>
                <a:spcPct val="0"/>
              </a:spcBef>
              <a:spcAft>
                <a:spcPct val="0"/>
              </a:spcAft>
            </a:pPr>
            <a:r>
              <a:rPr lang="ar-TN" sz="2800" b="1" dirty="0" smtClean="0">
                <a:solidFill>
                  <a:srgbClr val="663300"/>
                </a:solidFill>
                <a:effectLst>
                  <a:glow rad="228600">
                    <a:schemeClr val="accent6">
                      <a:satMod val="175000"/>
                      <a:alpha val="40000"/>
                    </a:schemeClr>
                  </a:glow>
                  <a:outerShdw blurRad="38100" dist="38100" dir="2700000" algn="tl">
                    <a:srgbClr val="000000">
                      <a:alpha val="43137"/>
                    </a:srgbClr>
                  </a:outerShdw>
                </a:effectLst>
                <a:latin typeface="Times New Roman" pitchFamily="18" charset="0"/>
                <a:ea typeface="Calibri" pitchFamily="34" charset="0"/>
                <a:cs typeface="Times New Roman" pitchFamily="18" charset="0"/>
              </a:rPr>
              <a:t>أ- الأمكنة المنفتحة</a:t>
            </a:r>
            <a:endParaRPr lang="fr-FR" dirty="0" smtClean="0">
              <a:latin typeface="Arial" pitchFamily="34" charset="0"/>
              <a:cs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6" presetClass="emph" presetSubtype="0" fill="hold" grpId="0" nodeType="afterEffect">
                                  <p:stCondLst>
                                    <p:cond delay="0"/>
                                  </p:stCondLst>
                                  <p:childTnLst>
                                    <p:animScale>
                                      <p:cBhvr>
                                        <p:cTn id="11" dur="2000" fill="hold"/>
                                        <p:tgtEl>
                                          <p:spTgt spid="4"/>
                                        </p:tgtEl>
                                      </p:cBhvr>
                                      <p:by x="150000" y="150000"/>
                                    </p:animScale>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ox(in)">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8129"/>
                                        </p:tgtEl>
                                        <p:attrNameLst>
                                          <p:attrName>style.visibility</p:attrName>
                                        </p:attrNameLst>
                                      </p:cBhvr>
                                      <p:to>
                                        <p:strVal val="visible"/>
                                      </p:to>
                                    </p:set>
                                    <p:anim calcmode="lin" valueType="num">
                                      <p:cBhvr additive="base">
                                        <p:cTn id="21" dur="500" fill="hold"/>
                                        <p:tgtEl>
                                          <p:spTgt spid="48129"/>
                                        </p:tgtEl>
                                        <p:attrNameLst>
                                          <p:attrName>ppt_x</p:attrName>
                                        </p:attrNameLst>
                                      </p:cBhvr>
                                      <p:tavLst>
                                        <p:tav tm="0">
                                          <p:val>
                                            <p:strVal val="#ppt_x"/>
                                          </p:val>
                                        </p:tav>
                                        <p:tav tm="100000">
                                          <p:val>
                                            <p:strVal val="#ppt_x"/>
                                          </p:val>
                                        </p:tav>
                                      </p:tavLst>
                                    </p:anim>
                                    <p:anim calcmode="lin" valueType="num">
                                      <p:cBhvr additive="base">
                                        <p:cTn id="22" dur="500" fill="hold"/>
                                        <p:tgtEl>
                                          <p:spTgt spid="481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48129" grpId="0"/>
      <p:bldP spid="7"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2143116"/>
            <a:ext cx="7500990" cy="3323987"/>
          </a:xfrm>
          <a:prstGeom prst="rect">
            <a:avLst/>
          </a:prstGeom>
        </p:spPr>
        <p:txBody>
          <a:bodyPr wrap="square">
            <a:spAutoFit/>
          </a:bodyPr>
          <a:lstStyle/>
          <a:p>
            <a:pPr lvl="0" algn="justLow" rtl="1" eaLnBrk="0" fontAlgn="base" hangingPunct="0">
              <a:lnSpc>
                <a:spcPct val="150000"/>
              </a:lnSpc>
              <a:spcBef>
                <a:spcPct val="0"/>
              </a:spcBef>
              <a:spcAft>
                <a:spcPct val="0"/>
              </a:spcAft>
              <a:buFontTx/>
              <a:buChar char="•"/>
            </a:pPr>
            <a:r>
              <a:rPr lang="ar-TN" sz="2000" dirty="0" smtClean="0">
                <a:latin typeface="Times New Roman" pitchFamily="18" charset="0"/>
                <a:ea typeface="Calibri" pitchFamily="34" charset="0"/>
                <a:cs typeface="Times New Roman" pitchFamily="18" charset="0"/>
              </a:rPr>
              <a:t>البيت: رمز الرتابة والسجن والقيد.</a:t>
            </a:r>
            <a:endParaRPr lang="fr-FR" sz="2000" dirty="0" smtClean="0">
              <a:latin typeface="Arial" pitchFamily="34" charset="0"/>
              <a:cs typeface="Arial" pitchFamily="34" charset="0"/>
            </a:endParaRPr>
          </a:p>
          <a:p>
            <a:pPr lvl="0" algn="justLow" rtl="1" eaLnBrk="0" fontAlgn="base" hangingPunct="0">
              <a:lnSpc>
                <a:spcPct val="150000"/>
              </a:lnSpc>
              <a:spcBef>
                <a:spcPct val="0"/>
              </a:spcBef>
              <a:spcAft>
                <a:spcPct val="0"/>
              </a:spcAft>
              <a:buFontTx/>
              <a:buChar char="•"/>
            </a:pPr>
            <a:r>
              <a:rPr lang="ar-TN" sz="2000" dirty="0" smtClean="0">
                <a:latin typeface="Times New Roman" pitchFamily="18" charset="0"/>
                <a:ea typeface="Calibri" pitchFamily="34" charset="0"/>
                <a:cs typeface="Times New Roman" pitchFamily="18" charset="0"/>
              </a:rPr>
              <a:t>المقبرة: تظل منغلقة رغم اتساعها لأنها تولّد في البطل الإحساس بالانقباض باعتبارها رمز الموت والفناء.</a:t>
            </a:r>
            <a:endParaRPr lang="fr-FR" sz="2000" dirty="0" smtClean="0">
              <a:latin typeface="Arial" pitchFamily="34" charset="0"/>
              <a:cs typeface="Arial" pitchFamily="34" charset="0"/>
            </a:endParaRPr>
          </a:p>
          <a:p>
            <a:pPr lvl="0" algn="justLow" rtl="1" eaLnBrk="0" fontAlgn="base" hangingPunct="0">
              <a:lnSpc>
                <a:spcPct val="150000"/>
              </a:lnSpc>
              <a:spcBef>
                <a:spcPct val="0"/>
              </a:spcBef>
              <a:spcAft>
                <a:spcPct val="0"/>
              </a:spcAft>
            </a:pPr>
            <a:r>
              <a:rPr lang="ar-TN" sz="2000" dirty="0" smtClean="0">
                <a:latin typeface="Times New Roman" pitchFamily="18" charset="0"/>
                <a:ea typeface="Calibri" pitchFamily="34" charset="0"/>
                <a:cs typeface="Times New Roman" pitchFamily="18" charset="0"/>
              </a:rPr>
              <a:t>فالإطار المكاني في رواية "حدث أبو هريرة قال..." لم يكن إطارا بقدر ما كان مساحة نفسية يحمل دلالة المرحلة ويوحي بحالة البطل النفسية، فكلّما أحسّ البطل بالانقباض والوحشية ضاق المكان رغم اتساعه وكلّما أحسّ البطل بالاتساع والانشراح أمتد المكان واتسع رغم ضيقه (نظرته إلى البيت في أول تجربة الحسّ).</a:t>
            </a:r>
            <a:endParaRPr lang="ar-TN" sz="2000" dirty="0" smtClean="0">
              <a:latin typeface="Arial" pitchFamily="34" charset="0"/>
              <a:cs typeface="Arial" pitchFamily="34" charset="0"/>
            </a:endParaRPr>
          </a:p>
        </p:txBody>
      </p:sp>
      <p:sp>
        <p:nvSpPr>
          <p:cNvPr id="5" name="Rectangle 4"/>
          <p:cNvSpPr/>
          <p:nvPr/>
        </p:nvSpPr>
        <p:spPr>
          <a:xfrm>
            <a:off x="5286380" y="1428736"/>
            <a:ext cx="2507418" cy="661207"/>
          </a:xfrm>
          <a:prstGeom prst="rect">
            <a:avLst/>
          </a:prstGeom>
        </p:spPr>
        <p:txBody>
          <a:bodyPr wrap="none">
            <a:spAutoFit/>
          </a:bodyPr>
          <a:lstStyle/>
          <a:p>
            <a:pPr lvl="0" algn="justLow" rtl="1" eaLnBrk="0" fontAlgn="base" hangingPunct="0">
              <a:lnSpc>
                <a:spcPct val="150000"/>
              </a:lnSpc>
              <a:spcBef>
                <a:spcPct val="0"/>
              </a:spcBef>
              <a:spcAft>
                <a:spcPct val="0"/>
              </a:spcAft>
            </a:pPr>
            <a:r>
              <a:rPr lang="ar-TN" sz="2800" b="1" dirty="0" smtClean="0">
                <a:solidFill>
                  <a:srgbClr val="663300"/>
                </a:solidFill>
                <a:effectLst>
                  <a:glow rad="228600">
                    <a:schemeClr val="accent6">
                      <a:satMod val="175000"/>
                      <a:alpha val="40000"/>
                    </a:schemeClr>
                  </a:glow>
                  <a:outerShdw blurRad="38100" dist="38100" dir="2700000" algn="tl">
                    <a:srgbClr val="000000">
                      <a:alpha val="43137"/>
                    </a:srgbClr>
                  </a:outerShdw>
                </a:effectLst>
                <a:latin typeface="Times New Roman" pitchFamily="18" charset="0"/>
                <a:ea typeface="Calibri" pitchFamily="34" charset="0"/>
                <a:cs typeface="Times New Roman" pitchFamily="18" charset="0"/>
              </a:rPr>
              <a:t>ب- الأمكنة المنغلقة:</a:t>
            </a:r>
            <a:endParaRPr lang="fr-FR" sz="2800" b="1" dirty="0" smtClean="0">
              <a:solidFill>
                <a:srgbClr val="663300"/>
              </a:solidFill>
              <a:effectLst>
                <a:glow rad="228600">
                  <a:schemeClr val="accent6">
                    <a:satMod val="175000"/>
                    <a:alpha val="40000"/>
                  </a:schemeClr>
                </a:glow>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357158" y="1928802"/>
            <a:ext cx="7500990" cy="4191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50000"/>
              </a:lnSpc>
              <a:spcBef>
                <a:spcPct val="0"/>
              </a:spcBef>
              <a:spcAft>
                <a:spcPct val="0"/>
              </a:spcAft>
              <a:buClrTx/>
              <a:buSzTx/>
              <a:buFontTx/>
              <a:buNone/>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للزمان في رواية "حدّث أبو هريرة قال" أبعاد عديدة ورموز مختلفة فالفجر رمز البداية والولادة، لذلك انطلقت أحداث البعث الأول فجرا والغروب رمز النهاية. لذلك انطلقت أحداث البعث الآخر وقت الغروب.</a:t>
            </a:r>
            <a:endParaRPr kumimoji="0" lang="fr-FR" sz="2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كما نجد للزمن بعدا آخر فأحداث الرواية دارت في عصور عدّة متباعدة منها ما ينتهي إلى ما قبل الإسلام إلى الجاهلية ومن الرواية ما يردّنا إلى العصر الأموي ومن الأحداث ما يردّنا إلى العصر العباسي الأول عصر أبي نواس في كل ما يتصل بالخمر وبالقيان. وفي الرواية ما يعود بنا إلى القرن الرابع قرن المتناقضات والجمع بين المقدّس والمدنّس.</a:t>
            </a:r>
            <a:endParaRPr kumimoji="0" lang="fr-FR" sz="2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إذن أبا هريرة لا يتحرّك في عصر بعينه بل في نطاق عصور متعدّدة فعصره في حقيقة الأمر خلاصة عصور. وهو يتحرك في إطار حضارة كاملة هي الحضارة العربية الإسلامية. </a:t>
            </a:r>
            <a:endParaRPr kumimoji="0" lang="ar-TN" sz="2000" b="0" i="0" u="none" strike="noStrike" cap="none" normalizeH="0" baseline="0" dirty="0" smtClean="0">
              <a:ln>
                <a:noFill/>
              </a:ln>
              <a:solidFill>
                <a:schemeClr val="tx1"/>
              </a:solidFill>
              <a:effectLst/>
              <a:latin typeface="Arial" pitchFamily="34" charset="0"/>
              <a:cs typeface="+mj-cs"/>
            </a:endParaRPr>
          </a:p>
        </p:txBody>
      </p:sp>
      <p:sp>
        <p:nvSpPr>
          <p:cNvPr id="5" name="Rectangle 4"/>
          <p:cNvSpPr/>
          <p:nvPr/>
        </p:nvSpPr>
        <p:spPr>
          <a:xfrm>
            <a:off x="2857488" y="928670"/>
            <a:ext cx="2297424" cy="584775"/>
          </a:xfrm>
          <a:prstGeom prst="rect">
            <a:avLst/>
          </a:prstGeom>
        </p:spPr>
        <p:txBody>
          <a:bodyPr wrap="none">
            <a:spAutoFit/>
          </a:bodyPr>
          <a:lstStyle/>
          <a:p>
            <a:pPr lvl="0" algn="justLow" rtl="1" fontAlgn="base">
              <a:spcBef>
                <a:spcPct val="0"/>
              </a:spcBef>
              <a:spcAft>
                <a:spcPct val="0"/>
              </a:spcAft>
            </a:pPr>
            <a:r>
              <a:rPr lang="ar-TN" sz="3200" b="1" dirty="0" smtClean="0">
                <a:ln w="50800"/>
                <a:solidFill>
                  <a:srgbClr val="008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2- رمز الأزمنة</a:t>
            </a:r>
            <a:r>
              <a:rPr lang="ar-TN" b="1" i="1" dirty="0" smtClean="0">
                <a:latin typeface="Times New Roman" pitchFamily="18" charset="0"/>
                <a:ea typeface="Calibri" pitchFamily="34" charset="0"/>
                <a:cs typeface="Traditional Arabic" pitchFamily="2" charset="-78"/>
              </a:rPr>
              <a:t> </a:t>
            </a:r>
            <a:endParaRPr lang="fr-FR" sz="800" dirty="0" smtClean="0">
              <a:latin typeface="Arial" pitchFamily="34" charset="0"/>
              <a:cs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5"/>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1201"/>
                                        </p:tgtEl>
                                        <p:attrNameLst>
                                          <p:attrName>style.visibility</p:attrName>
                                        </p:attrNameLst>
                                      </p:cBhvr>
                                      <p:to>
                                        <p:strVal val="visible"/>
                                      </p:to>
                                    </p:set>
                                    <p:anim calcmode="lin" valueType="num">
                                      <p:cBhvr additive="base">
                                        <p:cTn id="11" dur="500" fill="hold"/>
                                        <p:tgtEl>
                                          <p:spTgt spid="51201"/>
                                        </p:tgtEl>
                                        <p:attrNameLst>
                                          <p:attrName>ppt_x</p:attrName>
                                        </p:attrNameLst>
                                      </p:cBhvr>
                                      <p:tavLst>
                                        <p:tav tm="0">
                                          <p:val>
                                            <p:strVal val="#ppt_x"/>
                                          </p:val>
                                        </p:tav>
                                        <p:tav tm="100000">
                                          <p:val>
                                            <p:strVal val="#ppt_x"/>
                                          </p:val>
                                        </p:tav>
                                      </p:tavLst>
                                    </p:anim>
                                    <p:anim calcmode="lin" valueType="num">
                                      <p:cBhvr additive="base">
                                        <p:cTn id="12" dur="500" fill="hold"/>
                                        <p:tgtEl>
                                          <p:spTgt spid="5120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1" grpId="0"/>
      <p:bldP spid="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228137" y="1666119"/>
            <a:ext cx="7715304"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50000"/>
              </a:lnSpc>
              <a:spcBef>
                <a:spcPct val="0"/>
              </a:spcBef>
              <a:spcAft>
                <a:spcPct val="0"/>
              </a:spcAft>
              <a:buClrTx/>
              <a:buSzTx/>
              <a:buFontTx/>
              <a:buNone/>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قد نجد لشخوص أبي هريرة رموزا وأبعاد فـ:</a:t>
            </a:r>
            <a:endParaRPr kumimoji="0" lang="fr-FR" sz="2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50000"/>
              </a:lnSpc>
              <a:spcBef>
                <a:spcPct val="0"/>
              </a:spcBef>
              <a:spcAft>
                <a:spcPct val="0"/>
              </a:spcAft>
              <a:buClrTx/>
              <a:buSzTx/>
              <a:buFontTx/>
              <a:buChar char="•"/>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أبو المدائن: رمز الاستقرار (المدينة)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واليهان</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والرضا.</a:t>
            </a:r>
            <a:endParaRPr kumimoji="0" lang="fr-FR" sz="2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50000"/>
              </a:lnSpc>
              <a:spcBef>
                <a:spcPct val="0"/>
              </a:spcBef>
              <a:spcAft>
                <a:spcPct val="0"/>
              </a:spcAft>
              <a:buClrTx/>
              <a:buSzTx/>
              <a:buFontTx/>
              <a:buChar char="•"/>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أبو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رغال</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رمز العبث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واللامعنى</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a:t>
            </a:r>
            <a:endParaRPr kumimoji="0" lang="fr-FR" sz="2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50000"/>
              </a:lnSpc>
              <a:spcBef>
                <a:spcPct val="0"/>
              </a:spcBef>
              <a:spcAft>
                <a:spcPct val="0"/>
              </a:spcAft>
              <a:buClrTx/>
              <a:buSzTx/>
              <a:buFontTx/>
              <a:buChar char="•"/>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ريحانة: اسمها يحيلنا على الراح والريحان، يولي بالانتعاش والسكر واللذّة والنشوة، ثمّ إنّ اسمها من أسماء الزهور ولعلّها ترمز إلى: قصر العمر وسرعة الذبول والثبات والاستقرار فهي نابتة في الأرض مشدودة إليها رمزا خصيبا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للرضى</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بالموجود هي جانب اللذّة في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ابي</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هريرة.</a:t>
            </a:r>
            <a:endParaRPr kumimoji="0" lang="fr-FR" sz="2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50000"/>
              </a:lnSpc>
              <a:spcBef>
                <a:spcPct val="0"/>
              </a:spcBef>
              <a:spcAft>
                <a:spcPct val="0"/>
              </a:spcAft>
              <a:buClrTx/>
              <a:buSzTx/>
              <a:buFontTx/>
              <a:buChar char="•"/>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ظلمة: هي رمز لكلّ من كفر بالجسد وتوهّم ما لا يمكن ولا يستطاع وظنّ إمكانية التّمرّد على دواعي الشهوة فيه.</a:t>
            </a:r>
            <a:endParaRPr kumimoji="0" lang="ar-TN" sz="2000" b="0" i="0" u="none" strike="noStrike" cap="none" normalizeH="0" baseline="0" dirty="0" smtClean="0">
              <a:ln>
                <a:noFill/>
              </a:ln>
              <a:solidFill>
                <a:schemeClr val="tx1"/>
              </a:solidFill>
              <a:effectLst/>
              <a:latin typeface="Arial" pitchFamily="34" charset="0"/>
              <a:cs typeface="+mj-cs"/>
            </a:endParaRPr>
          </a:p>
        </p:txBody>
      </p:sp>
      <p:sp>
        <p:nvSpPr>
          <p:cNvPr id="5" name="Rectangle 4"/>
          <p:cNvSpPr/>
          <p:nvPr/>
        </p:nvSpPr>
        <p:spPr>
          <a:xfrm>
            <a:off x="3071802" y="714356"/>
            <a:ext cx="2890535" cy="584775"/>
          </a:xfrm>
          <a:prstGeom prst="rect">
            <a:avLst/>
          </a:prstGeom>
        </p:spPr>
        <p:txBody>
          <a:bodyPr wrap="none">
            <a:spAutoFit/>
          </a:bodyPr>
          <a:lstStyle/>
          <a:p>
            <a:pPr lvl="0" algn="justLow" rtl="1" fontAlgn="base">
              <a:spcBef>
                <a:spcPct val="0"/>
              </a:spcBef>
              <a:spcAft>
                <a:spcPct val="0"/>
              </a:spcAft>
            </a:pPr>
            <a:r>
              <a:rPr lang="ar-TN" sz="3200" b="1" dirty="0" smtClean="0">
                <a:ln w="50800"/>
                <a:solidFill>
                  <a:srgbClr val="008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3- رمزية الأشخاص</a:t>
            </a:r>
            <a:endParaRPr lang="fr-FR" sz="800" dirty="0" smtClean="0">
              <a:latin typeface="Arial" pitchFamily="34" charset="0"/>
              <a:cs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5"/>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0177"/>
                                        </p:tgtEl>
                                        <p:attrNameLst>
                                          <p:attrName>style.visibility</p:attrName>
                                        </p:attrNameLst>
                                      </p:cBhvr>
                                      <p:to>
                                        <p:strVal val="visible"/>
                                      </p:to>
                                    </p:set>
                                    <p:anim calcmode="lin" valueType="num">
                                      <p:cBhvr additive="base">
                                        <p:cTn id="11" dur="500" fill="hold"/>
                                        <p:tgtEl>
                                          <p:spTgt spid="50177"/>
                                        </p:tgtEl>
                                        <p:attrNameLst>
                                          <p:attrName>ppt_x</p:attrName>
                                        </p:attrNameLst>
                                      </p:cBhvr>
                                      <p:tavLst>
                                        <p:tav tm="0">
                                          <p:val>
                                            <p:strVal val="#ppt_x"/>
                                          </p:val>
                                        </p:tav>
                                        <p:tav tm="100000">
                                          <p:val>
                                            <p:strVal val="#ppt_x"/>
                                          </p:val>
                                        </p:tav>
                                      </p:tavLst>
                                    </p:anim>
                                    <p:anim calcmode="lin" valueType="num">
                                      <p:cBhvr additive="base">
                                        <p:cTn id="12" dur="500" fill="hold"/>
                                        <p:tgtEl>
                                          <p:spTgt spid="501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7"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57158" y="2000240"/>
            <a:ext cx="7500990" cy="24006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buFontTx/>
              <a:buNone/>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كل ذلك في إطار من أطر الجنة: نور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هواء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ماء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غلال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ثمار" فإذا هي دعوة الدنيا دعوة الكون " سأل أبو هريرة  الفتى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الفتاة عن سر  انقطاعهما عن  الناس  فقال  الفتى " دعي الناس  فلم  يأتوا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دعينا فجئناه .</a:t>
            </a:r>
            <a:endParaRPr kumimoji="0" lang="fr-FR" sz="2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و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يهتز</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كيان أبي هريرة فلا يتردد إلا قليلا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يستجيب للدعوة، فيترك مكة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الصلاة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قد بعث من بين الأموات ، ويبدو  من هنا أن  حياة أبي هريرة  قد  اتخذت منعرجا أولا .</a:t>
            </a:r>
            <a:endParaRPr kumimoji="0" lang="ar-TN" sz="20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5"/>
                                        </p:tgtEl>
                                        <p:attrNameLst>
                                          <p:attrName>style.visibility</p:attrName>
                                        </p:attrNameLst>
                                      </p:cBhvr>
                                      <p:to>
                                        <p:strVal val="visible"/>
                                      </p:to>
                                    </p:set>
                                    <p:anim calcmode="lin" valueType="num">
                                      <p:cBhvr additive="base">
                                        <p:cTn id="7" dur="500" fill="hold"/>
                                        <p:tgtEl>
                                          <p:spTgt spid="1025"/>
                                        </p:tgtEl>
                                        <p:attrNameLst>
                                          <p:attrName>ppt_x</p:attrName>
                                        </p:attrNameLst>
                                      </p:cBhvr>
                                      <p:tavLst>
                                        <p:tav tm="0">
                                          <p:val>
                                            <p:strVal val="#ppt_x"/>
                                          </p:val>
                                        </p:tav>
                                        <p:tav tm="100000">
                                          <p:val>
                                            <p:strVal val="#ppt_x"/>
                                          </p:val>
                                        </p:tav>
                                      </p:tavLst>
                                    </p:anim>
                                    <p:anim calcmode="lin" valueType="num">
                                      <p:cBhvr additive="base">
                                        <p:cTn id="8" dur="500" fill="hold"/>
                                        <p:tgtEl>
                                          <p:spTgt spid="10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214282" y="1928802"/>
            <a:ext cx="7643866" cy="24006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ليست الشخصيات في الرواية إلاّ جوانب من شخصية أبي هريرة لذلك لم يقدم لنا الكتاب من الشخصيات الأخرى إلاّ بالقدر الذّي تخدم بهذه الشخصيات البطل الرئيسي. فأبو المدائن هو أبو هريرة قبل البعث وريحانة هي أبو هريرة في أوج الشهرة وأبو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رغال</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هو مصير أبي هريرة المأسوي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لم يتدارك أمره فأبو هريرة في الرواية إذن يتحرّك بين قطبين: أبي المدائن رمز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الرضى</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والاستسلام  وأبي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رغال</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رمز العبث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اللامعنى</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ar-TN"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Flèche gauche 4"/>
          <p:cNvSpPr/>
          <p:nvPr/>
        </p:nvSpPr>
        <p:spPr>
          <a:xfrm>
            <a:off x="7072330" y="2143116"/>
            <a:ext cx="500066" cy="214314"/>
          </a:xfrm>
          <a:prstGeom prst="leftArrow">
            <a:avLst/>
          </a:prstGeom>
          <a:solidFill>
            <a:schemeClr val="accent6">
              <a:lumMod val="50000"/>
            </a:schemeClr>
          </a:solidFill>
          <a:ln>
            <a:solidFill>
              <a:srgbClr val="663300"/>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5"/>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49153"/>
                                        </p:tgtEl>
                                        <p:attrNameLst>
                                          <p:attrName>style.visibility</p:attrName>
                                        </p:attrNameLst>
                                      </p:cBhvr>
                                      <p:to>
                                        <p:strVal val="visible"/>
                                      </p:to>
                                    </p:set>
                                    <p:anim calcmode="lin" valueType="num">
                                      <p:cBhvr additive="base">
                                        <p:cTn id="11" dur="500" fill="hold"/>
                                        <p:tgtEl>
                                          <p:spTgt spid="49153"/>
                                        </p:tgtEl>
                                        <p:attrNameLst>
                                          <p:attrName>ppt_x</p:attrName>
                                        </p:attrNameLst>
                                      </p:cBhvr>
                                      <p:tavLst>
                                        <p:tav tm="0">
                                          <p:val>
                                            <p:strVal val="#ppt_x"/>
                                          </p:val>
                                        </p:tav>
                                        <p:tav tm="100000">
                                          <p:val>
                                            <p:strVal val="#ppt_x"/>
                                          </p:val>
                                        </p:tav>
                                      </p:tavLst>
                                    </p:anim>
                                    <p:anim calcmode="lin" valueType="num">
                                      <p:cBhvr additive="base">
                                        <p:cTn id="12" dur="500" fill="hold"/>
                                        <p:tgtEl>
                                          <p:spTgt spid="491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3" grpId="0"/>
      <p:bldP spid="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500066" y="5429264"/>
            <a:ext cx="707233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50000"/>
              </a:lnSpc>
              <a:spcBef>
                <a:spcPct val="0"/>
              </a:spcBef>
              <a:spcAft>
                <a:spcPct val="0"/>
              </a:spcAft>
              <a:buClrTx/>
              <a:buSzTx/>
              <a:buFontTx/>
              <a:buChar char="•"/>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قال أبو المدائن في "حديث البعث الآخر" راويا ما وقع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لابي</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هريرة وحصانه: "خط تصفن هنيهة حتى سمعت صخورا هاوية وصهيل ألم وصيحة الفرح تملأ الوادي"</a:t>
            </a:r>
            <a:endParaRPr kumimoji="0" lang="ar-TN"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2895494" y="986837"/>
            <a:ext cx="2605200" cy="584775"/>
          </a:xfrm>
          <a:prstGeom prst="rect">
            <a:avLst/>
          </a:prstGeom>
        </p:spPr>
        <p:txBody>
          <a:bodyPr wrap="none">
            <a:spAutoFit/>
          </a:bodyPr>
          <a:lstStyle/>
          <a:p>
            <a:pPr lvl="0" algn="justLow" rtl="1" fontAlgn="base">
              <a:spcBef>
                <a:spcPct val="0"/>
              </a:spcBef>
              <a:spcAft>
                <a:spcPct val="0"/>
              </a:spcAft>
            </a:pPr>
            <a:r>
              <a:rPr lang="ar-TN" sz="3200" b="1" dirty="0" smtClean="0">
                <a:ln w="50800"/>
                <a:solidFill>
                  <a:srgbClr val="008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4- رمزية الأحداث</a:t>
            </a:r>
            <a:endParaRPr lang="fr-FR" sz="800" dirty="0" smtClean="0">
              <a:latin typeface="Arial" pitchFamily="34" charset="0"/>
              <a:cs typeface="Arial" pitchFamily="34" charset="0"/>
            </a:endParaRPr>
          </a:p>
        </p:txBody>
      </p:sp>
      <p:sp>
        <p:nvSpPr>
          <p:cNvPr id="6" name="Rectangle 5"/>
          <p:cNvSpPr/>
          <p:nvPr/>
        </p:nvSpPr>
        <p:spPr>
          <a:xfrm>
            <a:off x="6357950" y="1571612"/>
            <a:ext cx="1096775" cy="523220"/>
          </a:xfrm>
          <a:prstGeom prst="rect">
            <a:avLst/>
          </a:prstGeom>
        </p:spPr>
        <p:txBody>
          <a:bodyPr wrap="none">
            <a:spAutoFit/>
          </a:bodyPr>
          <a:lstStyle/>
          <a:p>
            <a:r>
              <a:rPr lang="ar-TN" sz="2800" b="1" dirty="0" smtClean="0">
                <a:solidFill>
                  <a:srgbClr val="663300"/>
                </a:solidFill>
                <a:effectLst>
                  <a:glow rad="228600">
                    <a:schemeClr val="accent6">
                      <a:satMod val="175000"/>
                      <a:alpha val="40000"/>
                    </a:schemeClr>
                  </a:glow>
                  <a:outerShdw blurRad="38100" dist="38100" dir="2700000" algn="tl">
                    <a:srgbClr val="000000">
                      <a:alpha val="43137"/>
                    </a:srgbClr>
                  </a:outerShdw>
                </a:effectLst>
                <a:latin typeface="Times New Roman" pitchFamily="18" charset="0"/>
                <a:ea typeface="Calibri" pitchFamily="34" charset="0"/>
                <a:cs typeface="Times New Roman" pitchFamily="18" charset="0"/>
              </a:rPr>
              <a:t>أ- البعث</a:t>
            </a:r>
            <a:endParaRPr lang="fr-FR" dirty="0"/>
          </a:p>
        </p:txBody>
      </p:sp>
      <p:sp>
        <p:nvSpPr>
          <p:cNvPr id="7" name="Rectangle 6"/>
          <p:cNvSpPr/>
          <p:nvPr/>
        </p:nvSpPr>
        <p:spPr>
          <a:xfrm>
            <a:off x="500034" y="2071678"/>
            <a:ext cx="7000892" cy="960006"/>
          </a:xfrm>
          <a:prstGeom prst="rect">
            <a:avLst/>
          </a:prstGeom>
        </p:spPr>
        <p:txBody>
          <a:bodyPr wrap="square">
            <a:spAutoFit/>
          </a:bodyPr>
          <a:lstStyle/>
          <a:p>
            <a:pPr lvl="0" algn="just" rtl="1" eaLnBrk="0" fontAlgn="base" hangingPunct="0">
              <a:lnSpc>
                <a:spcPct val="150000"/>
              </a:lnSpc>
              <a:spcBef>
                <a:spcPct val="0"/>
              </a:spcBef>
              <a:spcAft>
                <a:spcPct val="0"/>
              </a:spcAft>
              <a:buFontTx/>
              <a:buChar char="•"/>
            </a:pPr>
            <a:r>
              <a:rPr lang="ar-TN" sz="2000" dirty="0" smtClean="0">
                <a:latin typeface="Times New Roman" pitchFamily="18" charset="0"/>
                <a:ea typeface="Calibri" pitchFamily="34" charset="0"/>
                <a:cs typeface="Times New Roman" pitchFamily="18" charset="0"/>
              </a:rPr>
              <a:t>هو في جانب منه "صورة مجازية" تترجم في ذلك الوقت عن قفزة الطلائع المثقفة من الماضي إلى الحاضر ورمزها هنا أبو هريرة.</a:t>
            </a:r>
            <a:endParaRPr lang="fr-FR" sz="2000" dirty="0" smtClean="0">
              <a:latin typeface="Arial" pitchFamily="34" charset="0"/>
              <a:cs typeface="Arial" pitchFamily="34" charset="0"/>
            </a:endParaRPr>
          </a:p>
        </p:txBody>
      </p:sp>
      <p:sp>
        <p:nvSpPr>
          <p:cNvPr id="8" name="Rectangle 7"/>
          <p:cNvSpPr/>
          <p:nvPr/>
        </p:nvSpPr>
        <p:spPr>
          <a:xfrm>
            <a:off x="3500430" y="3000372"/>
            <a:ext cx="4057521" cy="523220"/>
          </a:xfrm>
          <a:prstGeom prst="rect">
            <a:avLst/>
          </a:prstGeom>
        </p:spPr>
        <p:txBody>
          <a:bodyPr wrap="none">
            <a:spAutoFit/>
          </a:bodyPr>
          <a:lstStyle/>
          <a:p>
            <a:r>
              <a:rPr lang="ar-TN" sz="2800" b="1" dirty="0" smtClean="0">
                <a:solidFill>
                  <a:srgbClr val="663300"/>
                </a:solidFill>
                <a:effectLst>
                  <a:glow rad="228600">
                    <a:schemeClr val="accent6">
                      <a:satMod val="175000"/>
                      <a:alpha val="40000"/>
                    </a:schemeClr>
                  </a:glow>
                  <a:outerShdw blurRad="38100" dist="38100" dir="2700000" algn="tl">
                    <a:srgbClr val="000000">
                      <a:alpha val="43137"/>
                    </a:srgbClr>
                  </a:outerShdw>
                </a:effectLst>
                <a:latin typeface="Times New Roman" pitchFamily="18" charset="0"/>
                <a:ea typeface="Calibri" pitchFamily="34" charset="0"/>
                <a:cs typeface="Times New Roman" pitchFamily="18" charset="0"/>
              </a:rPr>
              <a:t>ب- حرق البيت واحتراق الزوجة: </a:t>
            </a:r>
            <a:endParaRPr lang="fr-FR" sz="2800" b="1" dirty="0" smtClean="0">
              <a:solidFill>
                <a:srgbClr val="663300"/>
              </a:solidFill>
              <a:effectLst>
                <a:glow rad="228600">
                  <a:schemeClr val="accent6">
                    <a:satMod val="175000"/>
                    <a:alpha val="40000"/>
                  </a:schemeClr>
                </a:glow>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p:txBody>
      </p:sp>
      <p:sp>
        <p:nvSpPr>
          <p:cNvPr id="9" name="Rectangle 8"/>
          <p:cNvSpPr/>
          <p:nvPr/>
        </p:nvSpPr>
        <p:spPr>
          <a:xfrm>
            <a:off x="142844" y="3500438"/>
            <a:ext cx="7429552" cy="1421671"/>
          </a:xfrm>
          <a:prstGeom prst="rect">
            <a:avLst/>
          </a:prstGeom>
        </p:spPr>
        <p:txBody>
          <a:bodyPr wrap="square">
            <a:spAutoFit/>
          </a:bodyPr>
          <a:lstStyle/>
          <a:p>
            <a:pPr lvl="0" algn="just" rtl="1" eaLnBrk="0" fontAlgn="base" hangingPunct="0">
              <a:lnSpc>
                <a:spcPct val="150000"/>
              </a:lnSpc>
              <a:spcBef>
                <a:spcPct val="0"/>
              </a:spcBef>
              <a:spcAft>
                <a:spcPct val="0"/>
              </a:spcAft>
              <a:buFontTx/>
              <a:buChar char="•"/>
            </a:pPr>
            <a:r>
              <a:rPr lang="ar-TN" sz="2000" dirty="0" smtClean="0">
                <a:latin typeface="Times New Roman" pitchFamily="18" charset="0"/>
                <a:ea typeface="Calibri" pitchFamily="34" charset="0"/>
                <a:cs typeface="Times New Roman" pitchFamily="18" charset="0"/>
              </a:rPr>
              <a:t>لقد وجد أبو هريرة نفسه مصلوبا بين الزوجة (رمز الرضا والطمأنينة والخط المطلق) وريحانة (من عنصر خارجي) آل هذا </a:t>
            </a:r>
            <a:r>
              <a:rPr lang="ar-TN" sz="2000" dirty="0" err="1" smtClean="0">
                <a:latin typeface="Times New Roman" pitchFamily="18" charset="0"/>
                <a:ea typeface="Calibri" pitchFamily="34" charset="0"/>
                <a:cs typeface="Times New Roman" pitchFamily="18" charset="0"/>
              </a:rPr>
              <a:t>التوزع</a:t>
            </a:r>
            <a:r>
              <a:rPr lang="ar-TN" sz="2000" dirty="0" smtClean="0">
                <a:latin typeface="Times New Roman" pitchFamily="18" charset="0"/>
                <a:ea typeface="Calibri" pitchFamily="34" charset="0"/>
                <a:cs typeface="Times New Roman" pitchFamily="18" charset="0"/>
              </a:rPr>
              <a:t> إلى انتصار مذهب ريحانة فكانت على الزوجة وبالا.</a:t>
            </a:r>
            <a:endParaRPr lang="fr-FR" sz="2000" dirty="0" smtClean="0">
              <a:latin typeface="Arial" pitchFamily="34" charset="0"/>
              <a:cs typeface="Arial" pitchFamily="34" charset="0"/>
            </a:endParaRPr>
          </a:p>
        </p:txBody>
      </p:sp>
      <p:sp>
        <p:nvSpPr>
          <p:cNvPr id="10" name="Rectangle 9"/>
          <p:cNvSpPr/>
          <p:nvPr/>
        </p:nvSpPr>
        <p:spPr>
          <a:xfrm>
            <a:off x="2786050" y="4929198"/>
            <a:ext cx="4690708" cy="523220"/>
          </a:xfrm>
          <a:prstGeom prst="rect">
            <a:avLst/>
          </a:prstGeom>
        </p:spPr>
        <p:txBody>
          <a:bodyPr wrap="none">
            <a:spAutoFit/>
          </a:bodyPr>
          <a:lstStyle/>
          <a:p>
            <a:r>
              <a:rPr lang="ar-TN" sz="2800" b="1" dirty="0" smtClean="0">
                <a:solidFill>
                  <a:srgbClr val="663300"/>
                </a:solidFill>
                <a:effectLst>
                  <a:glow rad="228600">
                    <a:schemeClr val="accent6">
                      <a:satMod val="175000"/>
                      <a:alpha val="40000"/>
                    </a:schemeClr>
                  </a:glow>
                  <a:outerShdw blurRad="38100" dist="38100" dir="2700000" algn="tl">
                    <a:srgbClr val="000000">
                      <a:alpha val="43137"/>
                    </a:srgbClr>
                  </a:outerShdw>
                </a:effectLst>
                <a:latin typeface="Times New Roman" pitchFamily="18" charset="0"/>
                <a:ea typeface="Calibri" pitchFamily="34" charset="0"/>
                <a:cs typeface="Times New Roman" pitchFamily="18" charset="0"/>
              </a:rPr>
              <a:t>ج- سقوط الحصان وارتفاع أبو هريرة: </a:t>
            </a:r>
            <a:endParaRPr lang="fr-FR" sz="2800" b="1" dirty="0" smtClean="0">
              <a:solidFill>
                <a:srgbClr val="663300"/>
              </a:solidFill>
              <a:effectLst>
                <a:glow rad="228600">
                  <a:schemeClr val="accent6">
                    <a:satMod val="175000"/>
                    <a:alpha val="40000"/>
                  </a:schemeClr>
                </a:glow>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5"/>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4" presetClass="entr" presetSubtype="16"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ox(in)">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ppt_x"/>
                                          </p:val>
                                        </p:tav>
                                        <p:tav tm="100000">
                                          <p:val>
                                            <p:strVal val="#ppt_x"/>
                                          </p:val>
                                        </p:tav>
                                      </p:tavLst>
                                    </p:anim>
                                    <p:anim calcmode="lin" valueType="num">
                                      <p:cBhvr additive="base">
                                        <p:cTn id="1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ox(i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box(in)">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53249"/>
                                        </p:tgtEl>
                                        <p:attrNameLst>
                                          <p:attrName>style.visibility</p:attrName>
                                        </p:attrNameLst>
                                      </p:cBhvr>
                                      <p:to>
                                        <p:strVal val="visible"/>
                                      </p:to>
                                    </p:set>
                                    <p:anim calcmode="lin" valueType="num">
                                      <p:cBhvr additive="base">
                                        <p:cTn id="38" dur="500" fill="hold"/>
                                        <p:tgtEl>
                                          <p:spTgt spid="53249"/>
                                        </p:tgtEl>
                                        <p:attrNameLst>
                                          <p:attrName>ppt_x</p:attrName>
                                        </p:attrNameLst>
                                      </p:cBhvr>
                                      <p:tavLst>
                                        <p:tav tm="0">
                                          <p:val>
                                            <p:strVal val="#ppt_x"/>
                                          </p:val>
                                        </p:tav>
                                        <p:tav tm="100000">
                                          <p:val>
                                            <p:strVal val="#ppt_x"/>
                                          </p:val>
                                        </p:tav>
                                      </p:tavLst>
                                    </p:anim>
                                    <p:anim calcmode="lin" valueType="num">
                                      <p:cBhvr additive="base">
                                        <p:cTn id="39" dur="500" fill="hold"/>
                                        <p:tgtEl>
                                          <p:spTgt spid="532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49" grpId="0"/>
      <p:bldP spid="5" grpId="0"/>
      <p:bldP spid="6" grpId="0"/>
      <p:bldP spid="7" grpId="0"/>
      <p:bldP spid="8" grpId="0"/>
      <p:bldP spid="9" grpId="0"/>
      <p:bldP spid="10"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500034" y="1857364"/>
            <a:ext cx="7500990"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وقد قرن الكاتب صهيل الألم بالصخور الهاوية أي السقوط دون أن يربط بين صيحة الفرح والسبب، لكن بالمقارنة والمقابلة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نتبيّن</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استحالة أن يكون الاتجاهان واحدا. فإذا كانت صيحة الألم وليدة السقوط فإنّ صيحة الفرح لا يمكن أن تكون إلا نتيجة حركة معاكسة للسقوط أي الارتفاع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بذلك يكون الحصان قد سقط في الهاوية ، أما أبو هريرة فقد"ارتفع"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لما كانت الرواية – كما ، سلفنا "رمزية" يصبح الحصان هنا رمزا للجانب الحيواني في الإنسان .       و يكون أبو هريرة بذلك قد تخلص من جزئه الطيني ممثل في الجسد بينما سمت روحه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للتحد</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بالمطلق.</a:t>
            </a:r>
            <a:endParaRPr kumimoji="0" lang="ar-TN"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6321"/>
                                        </p:tgtEl>
                                        <p:attrNameLst>
                                          <p:attrName>style.visibility</p:attrName>
                                        </p:attrNameLst>
                                      </p:cBhvr>
                                      <p:to>
                                        <p:strVal val="visible"/>
                                      </p:to>
                                    </p:set>
                                    <p:anim calcmode="lin" valueType="num">
                                      <p:cBhvr additive="base">
                                        <p:cTn id="7" dur="500" fill="hold"/>
                                        <p:tgtEl>
                                          <p:spTgt spid="56321"/>
                                        </p:tgtEl>
                                        <p:attrNameLst>
                                          <p:attrName>ppt_x</p:attrName>
                                        </p:attrNameLst>
                                      </p:cBhvr>
                                      <p:tavLst>
                                        <p:tav tm="0">
                                          <p:val>
                                            <p:strVal val="#ppt_x"/>
                                          </p:val>
                                        </p:tav>
                                        <p:tav tm="100000">
                                          <p:val>
                                            <p:strVal val="#ppt_x"/>
                                          </p:val>
                                        </p:tav>
                                      </p:tavLst>
                                    </p:anim>
                                    <p:anim calcmode="lin" valueType="num">
                                      <p:cBhvr additive="base">
                                        <p:cTn id="8" dur="500" fill="hold"/>
                                        <p:tgtEl>
                                          <p:spTgt spid="563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1"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571472" y="2857496"/>
            <a:ext cx="7143736" cy="24006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50000"/>
              </a:lnSpc>
              <a:spcBef>
                <a:spcPct val="0"/>
              </a:spcBef>
              <a:spcAft>
                <a:spcPct val="0"/>
              </a:spcAft>
              <a:buClrTx/>
              <a:buSzTx/>
              <a:buFontTx/>
              <a:buChar char="•"/>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-مكة : لم تحضر ضررا للحجيج بل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فضاءا</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سير الذات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المقبرة : لم تحضر مكانا يدفن فيه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الانسان</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بل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فضاءا</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يولد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الاحساس</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بالانقباض باعتبارها رمز الموت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الفناء </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الصحراء : لم تحضر بطبيعتها القاحلة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الجافة بل للتحرر من القيود الاجتماعية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القيم الضاغطة.</a:t>
            </a:r>
            <a:endParaRPr kumimoji="0" lang="ar-TN"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2285984" y="1928802"/>
            <a:ext cx="3071834" cy="584775"/>
          </a:xfrm>
          <a:prstGeom prst="rect">
            <a:avLst/>
          </a:prstGeom>
        </p:spPr>
        <p:txBody>
          <a:bodyPr wrap="square">
            <a:spAutoFit/>
          </a:bodyPr>
          <a:lstStyle/>
          <a:p>
            <a:pPr marL="342900" indent="-342900" algn="ctr" rtl="1" eaLnBrk="0" fontAlgn="base" hangingPunct="0">
              <a:spcBef>
                <a:spcPct val="0"/>
              </a:spcBef>
              <a:spcAft>
                <a:spcPct val="0"/>
              </a:spcAft>
              <a:buFont typeface="+mj-lt"/>
              <a:buAutoNum type="arabicPeriod"/>
            </a:pPr>
            <a:r>
              <a:rPr lang="ar-TN" sz="3200" b="1" dirty="0" smtClean="0">
                <a:ln w="50800"/>
                <a:solidFill>
                  <a:srgbClr val="008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المكـــــــان : </a:t>
            </a:r>
          </a:p>
        </p:txBody>
      </p:sp>
      <p:sp>
        <p:nvSpPr>
          <p:cNvPr id="6" name="Rectangle 5"/>
          <p:cNvSpPr/>
          <p:nvPr/>
        </p:nvSpPr>
        <p:spPr>
          <a:xfrm>
            <a:off x="1714480" y="785794"/>
            <a:ext cx="4559678" cy="646331"/>
          </a:xfrm>
          <a:prstGeom prst="rect">
            <a:avLst/>
          </a:prstGeom>
        </p:spPr>
        <p:txBody>
          <a:bodyPr wrap="square">
            <a:spAutoFit/>
          </a:bodyPr>
          <a:lstStyle/>
          <a:p>
            <a:pPr marL="857250" indent="-857250" algn="r" rtl="1" fontAlgn="base">
              <a:spcBef>
                <a:spcPct val="0"/>
              </a:spcBef>
              <a:spcAft>
                <a:spcPct val="0"/>
              </a:spcAft>
              <a:buFont typeface="+mj-lt"/>
              <a:buAutoNum type="romanUcPeriod" startAt="2"/>
            </a:pPr>
            <a:r>
              <a:rPr lang="ar-TN" sz="3600" b="1" dirty="0" smtClean="0">
                <a:ln w="1905"/>
                <a:solidFill>
                  <a:schemeClr val="accent6">
                    <a:lumMod val="50000"/>
                  </a:schemeClr>
                </a:solidFill>
                <a:effectLst>
                  <a:innerShdw blurRad="69850" dist="43180" dir="5400000">
                    <a:srgbClr val="000000">
                      <a:alpha val="65000"/>
                    </a:srgbClr>
                  </a:innerShdw>
                </a:effectLst>
                <a:latin typeface="Times New Roman" pitchFamily="18" charset="0"/>
                <a:ea typeface="Calibri" pitchFamily="34" charset="0"/>
                <a:cs typeface="Times New Roman" pitchFamily="18" charset="0"/>
              </a:rPr>
              <a:t>كيفية تطويع التراث : </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mph" presetSubtype="0" fill="hold" grpId="0" nodeType="clickEffect">
                                  <p:stCondLst>
                                    <p:cond delay="0"/>
                                  </p:stCondLst>
                                  <p:childTnLst>
                                    <p:animScale>
                                      <p:cBhvr>
                                        <p:cTn id="12" dur="2000" fill="hold"/>
                                        <p:tgtEl>
                                          <p:spTgt spid="5"/>
                                        </p:tgtEl>
                                      </p:cBhvr>
                                      <p:by x="150000" y="150000"/>
                                    </p:animScale>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5297"/>
                                        </p:tgtEl>
                                        <p:attrNameLst>
                                          <p:attrName>style.visibility</p:attrName>
                                        </p:attrNameLst>
                                      </p:cBhvr>
                                      <p:to>
                                        <p:strVal val="visible"/>
                                      </p:to>
                                    </p:set>
                                    <p:anim calcmode="lin" valueType="num">
                                      <p:cBhvr additive="base">
                                        <p:cTn id="17" dur="500" fill="hold"/>
                                        <p:tgtEl>
                                          <p:spTgt spid="55297"/>
                                        </p:tgtEl>
                                        <p:attrNameLst>
                                          <p:attrName>ppt_x</p:attrName>
                                        </p:attrNameLst>
                                      </p:cBhvr>
                                      <p:tavLst>
                                        <p:tav tm="0">
                                          <p:val>
                                            <p:strVal val="#ppt_x"/>
                                          </p:val>
                                        </p:tav>
                                        <p:tav tm="100000">
                                          <p:val>
                                            <p:strVal val="#ppt_x"/>
                                          </p:val>
                                        </p:tav>
                                      </p:tavLst>
                                    </p:anim>
                                    <p:anim calcmode="lin" valueType="num">
                                      <p:cBhvr additive="base">
                                        <p:cTn id="18" dur="500" fill="hold"/>
                                        <p:tgtEl>
                                          <p:spTgt spid="552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7" grpId="0"/>
      <p:bldP spid="5" grpId="0"/>
      <p:bldP spid="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714348" y="5000636"/>
            <a:ext cx="6858016"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Char char="•"/>
              <a:tabLst/>
            </a:pPr>
            <a:r>
              <a:rPr lang="ar-TN" sz="2000" dirty="0" smtClean="0">
                <a:latin typeface="Times New Roman" pitchFamily="18" charset="0"/>
                <a:ea typeface="Calibri" pitchFamily="34" charset="0"/>
                <a:cs typeface="Times New Roman" pitchFamily="18" charset="0"/>
              </a:rPr>
              <a:t>البعث : لم يحضر في الصورة التي وجدت في أذهاننا و هي بعث الإنسان بعد الموت بل قفزة الطلائع المثقفة من الماضي إلى الحاضر </a:t>
            </a:r>
            <a:r>
              <a:rPr lang="ar-TN" sz="2000" dirty="0" err="1" smtClean="0">
                <a:latin typeface="Times New Roman" pitchFamily="18" charset="0"/>
                <a:ea typeface="Calibri" pitchFamily="34" charset="0"/>
                <a:cs typeface="Times New Roman" pitchFamily="18" charset="0"/>
              </a:rPr>
              <a:t>و</a:t>
            </a:r>
            <a:r>
              <a:rPr lang="ar-TN" sz="2000" dirty="0" smtClean="0">
                <a:latin typeface="Times New Roman" pitchFamily="18" charset="0"/>
                <a:ea typeface="Calibri" pitchFamily="34" charset="0"/>
                <a:cs typeface="Times New Roman" pitchFamily="18" charset="0"/>
              </a:rPr>
              <a:t> رمزها هنا أبو هريرة.</a:t>
            </a:r>
          </a:p>
        </p:txBody>
      </p:sp>
      <p:sp>
        <p:nvSpPr>
          <p:cNvPr id="5" name="Rectangle 4"/>
          <p:cNvSpPr/>
          <p:nvPr/>
        </p:nvSpPr>
        <p:spPr>
          <a:xfrm>
            <a:off x="3071802" y="571480"/>
            <a:ext cx="2307043" cy="584775"/>
          </a:xfrm>
          <a:prstGeom prst="rect">
            <a:avLst/>
          </a:prstGeom>
        </p:spPr>
        <p:txBody>
          <a:bodyPr wrap="none">
            <a:spAutoFit/>
          </a:bodyPr>
          <a:lstStyle/>
          <a:p>
            <a:pPr marL="514350" lvl="0" indent="-514350" algn="ctr" rtl="1" eaLnBrk="0" fontAlgn="base" hangingPunct="0">
              <a:spcBef>
                <a:spcPct val="0"/>
              </a:spcBef>
              <a:spcAft>
                <a:spcPct val="0"/>
              </a:spcAft>
              <a:buFont typeface="+mj-lt"/>
              <a:buAutoNum type="arabicPeriod" startAt="2"/>
            </a:pPr>
            <a:r>
              <a:rPr lang="ar-TN" sz="3200" b="1" dirty="0" smtClean="0">
                <a:ln w="50800"/>
                <a:solidFill>
                  <a:srgbClr val="008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الزمـــــان : </a:t>
            </a:r>
            <a:endParaRPr lang="fr-FR" sz="3200" b="1" dirty="0" smtClean="0">
              <a:ln w="50800"/>
              <a:solidFill>
                <a:srgbClr val="008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p:txBody>
      </p:sp>
      <p:sp>
        <p:nvSpPr>
          <p:cNvPr id="6" name="Rectangle 5"/>
          <p:cNvSpPr/>
          <p:nvPr/>
        </p:nvSpPr>
        <p:spPr>
          <a:xfrm>
            <a:off x="428596" y="1214422"/>
            <a:ext cx="6786610" cy="1015663"/>
          </a:xfrm>
          <a:prstGeom prst="rect">
            <a:avLst/>
          </a:prstGeom>
        </p:spPr>
        <p:txBody>
          <a:bodyPr wrap="square">
            <a:spAutoFit/>
          </a:bodyPr>
          <a:lstStyle/>
          <a:p>
            <a:pPr lvl="0" algn="justLow" rtl="1" eaLnBrk="0" fontAlgn="base" hangingPunct="0">
              <a:lnSpc>
                <a:spcPct val="150000"/>
              </a:lnSpc>
              <a:spcBef>
                <a:spcPct val="0"/>
              </a:spcBef>
              <a:spcAft>
                <a:spcPct val="0"/>
              </a:spcAft>
              <a:buFontTx/>
              <a:buChar char="•"/>
            </a:pPr>
            <a:r>
              <a:rPr lang="ar-TN" sz="2000" dirty="0" smtClean="0">
                <a:latin typeface="Times New Roman" pitchFamily="18" charset="0"/>
                <a:ea typeface="Calibri" pitchFamily="34" charset="0"/>
                <a:cs typeface="Times New Roman" pitchFamily="18" charset="0"/>
              </a:rPr>
              <a:t>الفجر : لم يحضر وقتا للصلاة بل رمز البداية </a:t>
            </a:r>
            <a:r>
              <a:rPr lang="ar-TN" sz="2000" dirty="0" err="1" smtClean="0">
                <a:latin typeface="Times New Roman" pitchFamily="18" charset="0"/>
                <a:ea typeface="Calibri" pitchFamily="34" charset="0"/>
                <a:cs typeface="Times New Roman" pitchFamily="18" charset="0"/>
              </a:rPr>
              <a:t>و</a:t>
            </a:r>
            <a:r>
              <a:rPr lang="ar-TN" sz="2000" dirty="0" smtClean="0">
                <a:latin typeface="Times New Roman" pitchFamily="18" charset="0"/>
                <a:ea typeface="Calibri" pitchFamily="34" charset="0"/>
                <a:cs typeface="Times New Roman" pitchFamily="18" charset="0"/>
              </a:rPr>
              <a:t> الولادة .</a:t>
            </a:r>
            <a:endParaRPr lang="fr-FR" sz="2000" dirty="0" smtClean="0">
              <a:latin typeface="Arial" pitchFamily="34" charset="0"/>
              <a:cs typeface="Arial" pitchFamily="34" charset="0"/>
            </a:endParaRPr>
          </a:p>
          <a:p>
            <a:pPr lvl="0" algn="justLow" rtl="1" eaLnBrk="0" fontAlgn="base" hangingPunct="0">
              <a:lnSpc>
                <a:spcPct val="150000"/>
              </a:lnSpc>
              <a:spcBef>
                <a:spcPct val="0"/>
              </a:spcBef>
              <a:spcAft>
                <a:spcPct val="0"/>
              </a:spcAft>
              <a:buFontTx/>
              <a:buChar char="•"/>
            </a:pPr>
            <a:r>
              <a:rPr lang="ar-TN" sz="2000" dirty="0" smtClean="0">
                <a:latin typeface="Times New Roman" pitchFamily="18" charset="0"/>
                <a:ea typeface="Calibri" pitchFamily="34" charset="0"/>
                <a:cs typeface="Times New Roman" pitchFamily="18" charset="0"/>
              </a:rPr>
              <a:t>المغرب : لم يحضر وقتا للصلاة ، </a:t>
            </a:r>
            <a:r>
              <a:rPr lang="ar-TN" sz="2000" dirty="0" err="1" smtClean="0">
                <a:latin typeface="Times New Roman" pitchFamily="18" charset="0"/>
                <a:ea typeface="Calibri" pitchFamily="34" charset="0"/>
                <a:cs typeface="Times New Roman" pitchFamily="18" charset="0"/>
              </a:rPr>
              <a:t>ايضا</a:t>
            </a:r>
            <a:r>
              <a:rPr lang="ar-TN" sz="2000" dirty="0" smtClean="0">
                <a:latin typeface="Times New Roman" pitchFamily="18" charset="0"/>
                <a:ea typeface="Calibri" pitchFamily="34" charset="0"/>
                <a:cs typeface="Times New Roman" pitchFamily="18" charset="0"/>
              </a:rPr>
              <a:t> بل رمز </a:t>
            </a:r>
            <a:r>
              <a:rPr lang="ar-TN" sz="2000" dirty="0" err="1" smtClean="0">
                <a:latin typeface="Times New Roman" pitchFamily="18" charset="0"/>
                <a:ea typeface="Calibri" pitchFamily="34" charset="0"/>
                <a:cs typeface="Times New Roman" pitchFamily="18" charset="0"/>
              </a:rPr>
              <a:t>النعاية</a:t>
            </a:r>
            <a:r>
              <a:rPr lang="ar-TN" sz="2000" dirty="0" smtClean="0">
                <a:latin typeface="Times New Roman" pitchFamily="18" charset="0"/>
                <a:ea typeface="Calibri" pitchFamily="34" charset="0"/>
                <a:cs typeface="Times New Roman" pitchFamily="18" charset="0"/>
              </a:rPr>
              <a:t> و الفناء </a:t>
            </a:r>
            <a:endParaRPr lang="fr-FR" sz="2000" dirty="0" smtClean="0">
              <a:latin typeface="Arial" pitchFamily="34" charset="0"/>
              <a:cs typeface="Arial" pitchFamily="34" charset="0"/>
            </a:endParaRPr>
          </a:p>
        </p:txBody>
      </p:sp>
      <p:sp>
        <p:nvSpPr>
          <p:cNvPr id="7" name="Rectangle 6"/>
          <p:cNvSpPr/>
          <p:nvPr/>
        </p:nvSpPr>
        <p:spPr>
          <a:xfrm>
            <a:off x="2972229" y="2357430"/>
            <a:ext cx="2385589" cy="584775"/>
          </a:xfrm>
          <a:prstGeom prst="rect">
            <a:avLst/>
          </a:prstGeom>
        </p:spPr>
        <p:txBody>
          <a:bodyPr wrap="none">
            <a:spAutoFit/>
          </a:bodyPr>
          <a:lstStyle/>
          <a:p>
            <a:pPr marL="514350" lvl="0" indent="-514350" algn="justLow" rtl="1" eaLnBrk="0" fontAlgn="base" hangingPunct="0">
              <a:spcBef>
                <a:spcPct val="0"/>
              </a:spcBef>
              <a:spcAft>
                <a:spcPct val="0"/>
              </a:spcAft>
              <a:buFont typeface="+mj-lt"/>
              <a:buAutoNum type="arabicPeriod" startAt="3"/>
            </a:pPr>
            <a:r>
              <a:rPr lang="ar-TN" sz="3200" b="1" dirty="0" smtClean="0">
                <a:ln w="50800"/>
                <a:solidFill>
                  <a:srgbClr val="008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الشخصيات: </a:t>
            </a:r>
            <a:endParaRPr lang="fr-FR" sz="1050" dirty="0" smtClean="0">
              <a:latin typeface="Arial" pitchFamily="34" charset="0"/>
              <a:cs typeface="Arial" pitchFamily="34" charset="0"/>
            </a:endParaRPr>
          </a:p>
        </p:txBody>
      </p:sp>
      <p:sp>
        <p:nvSpPr>
          <p:cNvPr id="8" name="Rectangle 7"/>
          <p:cNvSpPr/>
          <p:nvPr/>
        </p:nvSpPr>
        <p:spPr>
          <a:xfrm>
            <a:off x="857224" y="3214686"/>
            <a:ext cx="6786610" cy="707886"/>
          </a:xfrm>
          <a:prstGeom prst="rect">
            <a:avLst/>
          </a:prstGeom>
        </p:spPr>
        <p:txBody>
          <a:bodyPr wrap="square">
            <a:spAutoFit/>
          </a:bodyPr>
          <a:lstStyle/>
          <a:p>
            <a:pPr lvl="0" algn="justLow" rtl="1" eaLnBrk="0" fontAlgn="base" hangingPunct="0">
              <a:spcBef>
                <a:spcPct val="0"/>
              </a:spcBef>
              <a:spcAft>
                <a:spcPct val="0"/>
              </a:spcAft>
              <a:buFontTx/>
              <a:buChar char="•"/>
            </a:pPr>
            <a:r>
              <a:rPr lang="ar-TN" sz="2000" dirty="0" smtClean="0">
                <a:latin typeface="Times New Roman" pitchFamily="18" charset="0"/>
                <a:ea typeface="Calibri" pitchFamily="34" charset="0"/>
                <a:cs typeface="Times New Roman" pitchFamily="18" charset="0"/>
              </a:rPr>
              <a:t>أبو هريرة : لم يحضر بتلك الطريقة التي </a:t>
            </a:r>
            <a:r>
              <a:rPr lang="ar-TN" sz="2000" dirty="0" err="1" smtClean="0">
                <a:latin typeface="Times New Roman" pitchFamily="18" charset="0"/>
                <a:ea typeface="Calibri" pitchFamily="34" charset="0"/>
                <a:cs typeface="Times New Roman" pitchFamily="18" charset="0"/>
              </a:rPr>
              <a:t>تالفها</a:t>
            </a:r>
            <a:r>
              <a:rPr lang="ar-TN" sz="2000" dirty="0" smtClean="0">
                <a:latin typeface="Times New Roman" pitchFamily="18" charset="0"/>
                <a:ea typeface="Calibri" pitchFamily="34" charset="0"/>
                <a:cs typeface="Times New Roman" pitchFamily="18" charset="0"/>
              </a:rPr>
              <a:t> عن الصحابي الجليل المتبع لرسول الله "صلى الله عليه </a:t>
            </a:r>
            <a:r>
              <a:rPr lang="ar-TN" sz="2000" dirty="0" err="1" smtClean="0">
                <a:latin typeface="Times New Roman" pitchFamily="18" charset="0"/>
                <a:ea typeface="Calibri" pitchFamily="34" charset="0"/>
                <a:cs typeface="Times New Roman" pitchFamily="18" charset="0"/>
              </a:rPr>
              <a:t>و</a:t>
            </a:r>
            <a:r>
              <a:rPr lang="ar-TN" sz="2000" dirty="0" smtClean="0">
                <a:latin typeface="Times New Roman" pitchFamily="18" charset="0"/>
                <a:ea typeface="Calibri" pitchFamily="34" charset="0"/>
                <a:cs typeface="Times New Roman" pitchFamily="18" charset="0"/>
              </a:rPr>
              <a:t> سلم " بل شخصية مغايرة لذلك.</a:t>
            </a:r>
            <a:endParaRPr lang="fr-FR" sz="2000" dirty="0" smtClean="0">
              <a:latin typeface="Times New Roman" pitchFamily="18" charset="0"/>
              <a:ea typeface="Calibri" pitchFamily="34" charset="0"/>
              <a:cs typeface="Times New Roman" pitchFamily="18" charset="0"/>
            </a:endParaRPr>
          </a:p>
        </p:txBody>
      </p:sp>
      <p:sp>
        <p:nvSpPr>
          <p:cNvPr id="9" name="Rectangle 8"/>
          <p:cNvSpPr/>
          <p:nvPr/>
        </p:nvSpPr>
        <p:spPr>
          <a:xfrm>
            <a:off x="3000364" y="4143380"/>
            <a:ext cx="2183611" cy="584775"/>
          </a:xfrm>
          <a:prstGeom prst="rect">
            <a:avLst/>
          </a:prstGeom>
        </p:spPr>
        <p:txBody>
          <a:bodyPr wrap="none">
            <a:spAutoFit/>
          </a:bodyPr>
          <a:lstStyle/>
          <a:p>
            <a:pPr lvl="0" algn="justLow" rtl="1" eaLnBrk="0" fontAlgn="base" hangingPunct="0">
              <a:spcBef>
                <a:spcPct val="0"/>
              </a:spcBef>
              <a:spcAft>
                <a:spcPct val="0"/>
              </a:spcAft>
            </a:pPr>
            <a:r>
              <a:rPr lang="ar-TN" sz="3200" b="1" dirty="0" smtClean="0">
                <a:ln w="50800"/>
                <a:solidFill>
                  <a:srgbClr val="008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4. الأحـــداث : </a:t>
            </a:r>
            <a:endParaRPr lang="fr-FR" sz="3200" b="1" dirty="0" smtClean="0">
              <a:ln w="50800"/>
              <a:solidFill>
                <a:srgbClr val="008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5">
                                            <p:txEl>
                                              <p:pRg st="0" end="0"/>
                                            </p:txEl>
                                          </p:spTgt>
                                        </p:tgtEl>
                                      </p:cBhvr>
                                      <p:by x="150000" y="150000"/>
                                    </p:animScale>
                                  </p:childTnLst>
                                </p:cTn>
                              </p:par>
                            </p:childTnLst>
                          </p:cTn>
                        </p:par>
                        <p:par>
                          <p:cTn id="7" fill="hold">
                            <p:stCondLst>
                              <p:cond delay="2000"/>
                            </p:stCondLst>
                            <p:childTnLst>
                              <p:par>
                                <p:cTn id="8" presetID="2" presetClass="entr" presetSubtype="4" fill="hold" grpId="0" nodeType="afterEffect">
                                  <p:stCondLst>
                                    <p:cond delay="0"/>
                                  </p:stCondLst>
                                  <p:childTnLst>
                                    <p:set>
                                      <p:cBhvr>
                                        <p:cTn id="9" dur="1" fill="hold">
                                          <p:stCondLst>
                                            <p:cond delay="0"/>
                                          </p:stCondLst>
                                        </p:cTn>
                                        <p:tgtEl>
                                          <p:spTgt spid="6"/>
                                        </p:tgtEl>
                                        <p:attrNameLst>
                                          <p:attrName>style.visibility</p:attrName>
                                        </p:attrNameLst>
                                      </p:cBhvr>
                                      <p:to>
                                        <p:strVal val="visible"/>
                                      </p:to>
                                    </p:set>
                                    <p:anim calcmode="lin" valueType="num">
                                      <p:cBhvr additive="base">
                                        <p:cTn id="10" dur="500" fill="hold"/>
                                        <p:tgtEl>
                                          <p:spTgt spid="6"/>
                                        </p:tgtEl>
                                        <p:attrNameLst>
                                          <p:attrName>ppt_x</p:attrName>
                                        </p:attrNameLst>
                                      </p:cBhvr>
                                      <p:tavLst>
                                        <p:tav tm="0">
                                          <p:val>
                                            <p:strVal val="#ppt_x"/>
                                          </p:val>
                                        </p:tav>
                                        <p:tav tm="100000">
                                          <p:val>
                                            <p:strVal val="#ppt_x"/>
                                          </p:val>
                                        </p:tav>
                                      </p:tavLst>
                                    </p:anim>
                                    <p:anim calcmode="lin" valueType="num">
                                      <p:cBhvr additive="base">
                                        <p:cTn id="1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6" presetClass="emph" presetSubtype="0" fill="hold" grpId="0" nodeType="clickEffect">
                                  <p:stCondLst>
                                    <p:cond delay="0"/>
                                  </p:stCondLst>
                                  <p:childTnLst>
                                    <p:animScale>
                                      <p:cBhvr>
                                        <p:cTn id="15" dur="2000" fill="hold"/>
                                        <p:tgtEl>
                                          <p:spTgt spid="7"/>
                                        </p:tgtEl>
                                      </p:cBhvr>
                                      <p:by x="150000" y="150000"/>
                                    </p:animScale>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ppt_x"/>
                                          </p:val>
                                        </p:tav>
                                        <p:tav tm="100000">
                                          <p:val>
                                            <p:strVal val="#ppt_x"/>
                                          </p:val>
                                        </p:tav>
                                      </p:tavLst>
                                    </p:anim>
                                    <p:anim calcmode="lin" valueType="num">
                                      <p:cBhvr additive="base">
                                        <p:cTn id="2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6" presetClass="emph" presetSubtype="0" fill="hold" grpId="0" nodeType="clickEffect">
                                  <p:stCondLst>
                                    <p:cond delay="0"/>
                                  </p:stCondLst>
                                  <p:childTnLst>
                                    <p:animScale>
                                      <p:cBhvr>
                                        <p:cTn id="25" dur="2000" fill="hold"/>
                                        <p:tgtEl>
                                          <p:spTgt spid="9"/>
                                        </p:tgtEl>
                                      </p:cBhvr>
                                      <p:by x="150000" y="150000"/>
                                    </p:animScale>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54273"/>
                                        </p:tgtEl>
                                        <p:attrNameLst>
                                          <p:attrName>style.visibility</p:attrName>
                                        </p:attrNameLst>
                                      </p:cBhvr>
                                      <p:to>
                                        <p:strVal val="visible"/>
                                      </p:to>
                                    </p:set>
                                    <p:anim calcmode="lin" valueType="num">
                                      <p:cBhvr additive="base">
                                        <p:cTn id="30" dur="500" fill="hold"/>
                                        <p:tgtEl>
                                          <p:spTgt spid="54273"/>
                                        </p:tgtEl>
                                        <p:attrNameLst>
                                          <p:attrName>ppt_x</p:attrName>
                                        </p:attrNameLst>
                                      </p:cBhvr>
                                      <p:tavLst>
                                        <p:tav tm="0">
                                          <p:val>
                                            <p:strVal val="#ppt_x"/>
                                          </p:val>
                                        </p:tav>
                                        <p:tav tm="100000">
                                          <p:val>
                                            <p:strVal val="#ppt_x"/>
                                          </p:val>
                                        </p:tav>
                                      </p:tavLst>
                                    </p:anim>
                                    <p:anim calcmode="lin" valueType="num">
                                      <p:cBhvr additive="base">
                                        <p:cTn id="31" dur="500" fill="hold"/>
                                        <p:tgtEl>
                                          <p:spTgt spid="542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3" grpId="0"/>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357158" y="1428736"/>
            <a:ext cx="7358082"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50000"/>
              </a:lnSpc>
              <a:spcBef>
                <a:spcPct val="0"/>
              </a:spcBef>
              <a:spcAft>
                <a:spcPct val="0"/>
              </a:spcAft>
              <a:buClrTx/>
              <a:buSzTx/>
              <a:buFontTx/>
              <a:buNone/>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و في  هذه التجربة وجد  أبو هريرة  غذاء  لكل  حواسه:</a:t>
            </a:r>
            <a:endParaRPr kumimoji="0" lang="fr-FR" sz="2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البصر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الشم:  في الجمال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الضوء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الأزهار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الريحان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العنبر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المسك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الذوق في الخمر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الأكل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السمع في الإيقاع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الغناء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اللمس في الجنس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الحب .</a:t>
            </a:r>
            <a:endParaRPr kumimoji="0" lang="fr-FR" sz="2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50000"/>
              </a:lnSpc>
              <a:spcBef>
                <a:spcPct val="0"/>
              </a:spcBef>
              <a:spcAft>
                <a:spcPct val="0"/>
              </a:spcAft>
              <a:buClrTx/>
              <a:buSzTx/>
              <a:buFontTx/>
              <a:buChar char="•"/>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بدأ أبو هريرة  في هذه المرحلة  سعيدا " يضيء انشراحا "</a:t>
            </a:r>
            <a:endParaRPr kumimoji="0" lang="fr-FR" sz="2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50000"/>
              </a:lnSpc>
              <a:spcBef>
                <a:spcPct val="0"/>
              </a:spcBef>
              <a:spcAft>
                <a:spcPct val="0"/>
              </a:spcAft>
              <a:buClrTx/>
              <a:buSzTx/>
              <a:buFontTx/>
              <a:buChar char="•"/>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كثير  الغزل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الضحك " فأسمعه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يهازلني</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القول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يضحك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عليه  سمة الفرج بالحياة </a:t>
            </a:r>
            <a:endParaRPr kumimoji="0" lang="fr-FR" sz="2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50000"/>
              </a:lnSpc>
              <a:spcBef>
                <a:spcPct val="0"/>
              </a:spcBef>
              <a:spcAft>
                <a:spcPct val="0"/>
              </a:spcAft>
              <a:buClrTx/>
              <a:buSzTx/>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إلا أن قلقا بدا يتسلل إلى نفس أبي هريرة  وهو في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غفوات</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تجربته  الحسية "</a:t>
            </a:r>
            <a:endParaRPr kumimoji="0" lang="fr-FR" sz="2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50000"/>
              </a:lnSpc>
              <a:spcBef>
                <a:spcPct val="0"/>
              </a:spcBef>
              <a:spcAft>
                <a:spcPct val="0"/>
              </a:spcAft>
              <a:buClrTx/>
              <a:buSzTx/>
              <a:buFontTx/>
              <a:buChar char="•"/>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أحس أبو هريرة أن هذه التجربة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لإن</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ملأت عليه الجسد فإنها أهملت عنصرا هاما لا يكون الإنسان إنسانا إلا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به</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وهو الروح.</a:t>
            </a:r>
            <a:endParaRPr kumimoji="0" lang="fr-FR" sz="2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50000"/>
              </a:lnSpc>
              <a:spcBef>
                <a:spcPct val="0"/>
              </a:spcBef>
              <a:spcAft>
                <a:spcPct val="0"/>
              </a:spcAft>
              <a:buClrTx/>
              <a:buSzTx/>
              <a:buFontTx/>
              <a:buChar char="•"/>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وفرت له هذه التجربة لذة الطعام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نشوة الشراب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متعة الجنس، لكنها أهملت غذاء الروح.</a:t>
            </a:r>
            <a:endParaRPr kumimoji="0" lang="fr-FR" sz="2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50000"/>
              </a:lnSpc>
              <a:spcBef>
                <a:spcPct val="0"/>
              </a:spcBef>
              <a:spcAft>
                <a:spcPct val="0"/>
              </a:spcAft>
              <a:buClrTx/>
              <a:buSzTx/>
              <a:buFontTx/>
              <a:buChar char="•"/>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عجزت عن أن تنسيه هادم اللذات كما اسماها أبو العتاهية.</a:t>
            </a:r>
            <a:endParaRPr kumimoji="0" lang="fr-FR" sz="2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50000"/>
              </a:lnSpc>
              <a:spcBef>
                <a:spcPct val="0"/>
              </a:spcBef>
              <a:spcAft>
                <a:spcPct val="0"/>
              </a:spcAft>
              <a:buClrTx/>
              <a:buSzTx/>
              <a:buFontTx/>
              <a:buChar char="•"/>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إن هذه التجربة قائمة على الحس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الحس يفضى إلى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الكلال</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فالضجر، فالقطيعة.</a:t>
            </a:r>
            <a:endParaRPr kumimoji="0" lang="ar-TN" sz="2000" b="0" i="0" u="none" strike="noStrike" cap="none" normalizeH="0" baseline="0" dirty="0" smtClean="0">
              <a:ln>
                <a:noFill/>
              </a:ln>
              <a:solidFill>
                <a:schemeClr val="tx1"/>
              </a:solidFill>
              <a:effectLst/>
              <a:latin typeface="Arial" pitchFamily="34" charset="0"/>
              <a:cs typeface="+mj-cs"/>
            </a:endParaRPr>
          </a:p>
        </p:txBody>
      </p:sp>
      <p:sp>
        <p:nvSpPr>
          <p:cNvPr id="5" name="Rectangle 4"/>
          <p:cNvSpPr/>
          <p:nvPr/>
        </p:nvSpPr>
        <p:spPr>
          <a:xfrm>
            <a:off x="5150754" y="714356"/>
            <a:ext cx="2273379" cy="523220"/>
          </a:xfrm>
          <a:prstGeom prst="rect">
            <a:avLst/>
          </a:prstGeom>
        </p:spPr>
        <p:txBody>
          <a:bodyPr wrap="none">
            <a:spAutoFit/>
          </a:bodyPr>
          <a:lstStyle/>
          <a:p>
            <a:pPr lvl="0" algn="r" rtl="1" fontAlgn="base">
              <a:spcBef>
                <a:spcPct val="0"/>
              </a:spcBef>
              <a:spcAft>
                <a:spcPct val="0"/>
              </a:spcAft>
            </a:pPr>
            <a:r>
              <a:rPr lang="ar-TN" sz="2800" b="1" dirty="0" smtClean="0">
                <a:solidFill>
                  <a:srgbClr val="663300"/>
                </a:solidFill>
                <a:effectLst>
                  <a:glow rad="228600">
                    <a:schemeClr val="accent6">
                      <a:satMod val="175000"/>
                      <a:alpha val="40000"/>
                    </a:schemeClr>
                  </a:glow>
                  <a:outerShdw blurRad="38100" dist="38100" dir="2700000" algn="tl">
                    <a:srgbClr val="000000">
                      <a:alpha val="43137"/>
                    </a:srgbClr>
                  </a:outerShdw>
                </a:effectLst>
                <a:latin typeface="Times New Roman" pitchFamily="18" charset="0"/>
                <a:ea typeface="Calibri" pitchFamily="34" charset="0"/>
                <a:cs typeface="Times New Roman" pitchFamily="18" charset="0"/>
              </a:rPr>
              <a:t>ب-  نتــــائجهــــا  </a:t>
            </a:r>
            <a:endParaRPr lang="fr-FR" sz="2800" b="1" dirty="0" smtClean="0">
              <a:solidFill>
                <a:srgbClr val="663300"/>
              </a:solidFill>
              <a:effectLst>
                <a:glow rad="228600">
                  <a:schemeClr val="accent6">
                    <a:satMod val="175000"/>
                    <a:alpha val="40000"/>
                  </a:schemeClr>
                </a:glow>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481"/>
                                        </p:tgtEl>
                                        <p:attrNameLst>
                                          <p:attrName>style.visibility</p:attrName>
                                        </p:attrNameLst>
                                      </p:cBhvr>
                                      <p:to>
                                        <p:strVal val="visible"/>
                                      </p:to>
                                    </p:set>
                                    <p:anim calcmode="lin" valueType="num">
                                      <p:cBhvr additive="base">
                                        <p:cTn id="13" dur="500" fill="hold"/>
                                        <p:tgtEl>
                                          <p:spTgt spid="20481"/>
                                        </p:tgtEl>
                                        <p:attrNameLst>
                                          <p:attrName>ppt_x</p:attrName>
                                        </p:attrNameLst>
                                      </p:cBhvr>
                                      <p:tavLst>
                                        <p:tav tm="0">
                                          <p:val>
                                            <p:strVal val="#ppt_x"/>
                                          </p:val>
                                        </p:tav>
                                        <p:tav tm="100000">
                                          <p:val>
                                            <p:strVal val="#ppt_x"/>
                                          </p:val>
                                        </p:tav>
                                      </p:tavLst>
                                    </p:anim>
                                    <p:anim calcmode="lin" valueType="num">
                                      <p:cBhvr additive="base">
                                        <p:cTn id="14" dur="500" fill="hold"/>
                                        <p:tgtEl>
                                          <p:spTgt spid="2048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9461" name="Rectangle 5"/>
          <p:cNvSpPr>
            <a:spLocks noChangeArrowheads="1"/>
          </p:cNvSpPr>
          <p:nvPr/>
        </p:nvSpPr>
        <p:spPr bwMode="auto">
          <a:xfrm>
            <a:off x="142844" y="1857364"/>
            <a:ext cx="7429552" cy="29546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buFontTx/>
              <a:buNone/>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إضافة إلى كون هذه التجربة مبتورة تطل على الكون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الحياة من جانب واحد ضيق كما أيقن أن ريحانة صارت عقبة في طريقه فقرر وضعها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تجاوزها لمواصلة مسيرته الوجودية.</a:t>
            </a:r>
          </a:p>
          <a:p>
            <a:pPr algn="just" rtl="1" eaLnBrk="0" fontAlgn="base" hangingPunct="0">
              <a:lnSpc>
                <a:spcPct val="150000"/>
              </a:lnSpc>
              <a:spcBef>
                <a:spcPct val="0"/>
              </a:spcBef>
              <a:spcAft>
                <a:spcPct val="0"/>
              </a:spcAft>
            </a:pPr>
            <a:r>
              <a:rPr lang="ar-TN" sz="2000" dirty="0" smtClean="0">
                <a:latin typeface="Times New Roman" pitchFamily="18" charset="0"/>
                <a:ea typeface="Calibri" pitchFamily="34" charset="0"/>
                <a:cs typeface="+mj-cs"/>
              </a:rPr>
              <a:t>من تجربة الحس إلى تجربة الجماعة </a:t>
            </a:r>
            <a:r>
              <a:rPr lang="ar-TN" sz="2000" dirty="0" err="1" smtClean="0">
                <a:latin typeface="Times New Roman" pitchFamily="18" charset="0"/>
                <a:ea typeface="Calibri" pitchFamily="34" charset="0"/>
                <a:cs typeface="+mj-cs"/>
              </a:rPr>
              <a:t>و</a:t>
            </a:r>
            <a:r>
              <a:rPr lang="ar-TN" sz="2000" dirty="0" smtClean="0">
                <a:latin typeface="Times New Roman" pitchFamily="18" charset="0"/>
                <a:ea typeface="Calibri" pitchFamily="34" charset="0"/>
                <a:cs typeface="+mj-cs"/>
              </a:rPr>
              <a:t> بين هاتين التجربتين وقفة تردد </a:t>
            </a:r>
            <a:r>
              <a:rPr lang="ar-TN" sz="2000" dirty="0" err="1" smtClean="0">
                <a:latin typeface="Times New Roman" pitchFamily="18" charset="0"/>
                <a:ea typeface="Calibri" pitchFamily="34" charset="0"/>
                <a:cs typeface="+mj-cs"/>
              </a:rPr>
              <a:t>و</a:t>
            </a:r>
            <a:r>
              <a:rPr lang="ar-TN" sz="2000" dirty="0" smtClean="0">
                <a:latin typeface="Times New Roman" pitchFamily="18" charset="0"/>
                <a:ea typeface="Calibri" pitchFamily="34" charset="0"/>
                <a:cs typeface="+mj-cs"/>
              </a:rPr>
              <a:t> حيرة إلى حد الذهول.</a:t>
            </a:r>
          </a:p>
          <a:p>
            <a:pPr lvl="0" algn="just" rtl="1" eaLnBrk="0" fontAlgn="base" hangingPunct="0">
              <a:lnSpc>
                <a:spcPct val="150000"/>
              </a:lnSpc>
              <a:spcBef>
                <a:spcPct val="0"/>
              </a:spcBef>
              <a:spcAft>
                <a:spcPct val="0"/>
              </a:spcAft>
            </a:pPr>
            <a:r>
              <a:rPr lang="ar-TN" sz="2000" dirty="0" smtClean="0">
                <a:latin typeface="Times New Roman" pitchFamily="18" charset="0"/>
                <a:ea typeface="Calibri" pitchFamily="34" charset="0"/>
                <a:cs typeface="+mj-cs"/>
              </a:rPr>
              <a:t>و كان ذلك نتيجة حتمية لفشل التجربة الأولى</a:t>
            </a:r>
            <a:r>
              <a:rPr lang="ar-TN" sz="900" dirty="0" smtClean="0">
                <a:latin typeface="Times New Roman" pitchFamily="18" charset="0"/>
                <a:ea typeface="Calibri" pitchFamily="34" charset="0"/>
                <a:cs typeface="Times New Roman" pitchFamily="18" charset="0"/>
              </a:rPr>
              <a:t>.</a:t>
            </a:r>
            <a:endParaRPr lang="ar-TN" sz="1050" dirty="0" smtClean="0">
              <a:latin typeface="Arial" pitchFamily="34" charset="0"/>
              <a:cs typeface="Arial" pitchFamily="34" charset="0"/>
            </a:endParaRPr>
          </a:p>
          <a:p>
            <a:pPr rtl="1" eaLnBrk="0" fontAlgn="base" hangingPunct="0">
              <a:spcBef>
                <a:spcPct val="0"/>
              </a:spcBef>
              <a:spcAft>
                <a:spcPct val="0"/>
              </a:spcAft>
            </a:pPr>
            <a:r>
              <a:rPr lang="ar-TN" sz="900" dirty="0" smtClean="0">
                <a:latin typeface="Times New Roman" pitchFamily="18" charset="0"/>
                <a:ea typeface="Calibri" pitchFamily="34" charset="0"/>
                <a:cs typeface="Times New Roman" pitchFamily="18" charset="0"/>
              </a:rPr>
              <a:t> </a:t>
            </a:r>
            <a:endParaRPr lang="fr-FR" sz="800" dirty="0" smtClean="0">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Flèche gauche 10"/>
          <p:cNvSpPr/>
          <p:nvPr/>
        </p:nvSpPr>
        <p:spPr>
          <a:xfrm>
            <a:off x="7528668" y="2057823"/>
            <a:ext cx="500066" cy="214314"/>
          </a:xfrm>
          <a:prstGeom prst="leftArrow">
            <a:avLst/>
          </a:prstGeom>
          <a:solidFill>
            <a:schemeClr val="accent6">
              <a:lumMod val="50000"/>
            </a:schemeClr>
          </a:solidFill>
          <a:ln>
            <a:solidFill>
              <a:srgbClr val="663300"/>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gauche 11"/>
          <p:cNvSpPr/>
          <p:nvPr/>
        </p:nvSpPr>
        <p:spPr>
          <a:xfrm>
            <a:off x="7643834" y="3000372"/>
            <a:ext cx="500066" cy="214314"/>
          </a:xfrm>
          <a:prstGeom prst="leftArrow">
            <a:avLst/>
          </a:prstGeom>
          <a:solidFill>
            <a:schemeClr val="accent6">
              <a:lumMod val="50000"/>
            </a:schemeClr>
          </a:solidFill>
          <a:ln>
            <a:solidFill>
              <a:srgbClr val="663300"/>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Flèche gauche 12"/>
          <p:cNvSpPr/>
          <p:nvPr/>
        </p:nvSpPr>
        <p:spPr>
          <a:xfrm>
            <a:off x="7572396" y="3929066"/>
            <a:ext cx="500066" cy="214314"/>
          </a:xfrm>
          <a:prstGeom prst="leftArrow">
            <a:avLst/>
          </a:prstGeom>
          <a:solidFill>
            <a:schemeClr val="accent6">
              <a:lumMod val="50000"/>
            </a:schemeClr>
          </a:solidFill>
          <a:ln>
            <a:solidFill>
              <a:srgbClr val="663300"/>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461">
                                            <p:txEl>
                                              <p:pRg st="0" end="0"/>
                                            </p:txEl>
                                          </p:spTgt>
                                        </p:tgtEl>
                                        <p:attrNameLst>
                                          <p:attrName>style.visibility</p:attrName>
                                        </p:attrNameLst>
                                      </p:cBhvr>
                                      <p:to>
                                        <p:strVal val="visible"/>
                                      </p:to>
                                    </p:set>
                                    <p:anim calcmode="lin" valueType="num">
                                      <p:cBhvr additive="base">
                                        <p:cTn id="13" dur="500" fill="hold"/>
                                        <p:tgtEl>
                                          <p:spTgt spid="1946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6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9461">
                                            <p:txEl>
                                              <p:pRg st="1" end="1"/>
                                            </p:txEl>
                                          </p:spTgt>
                                        </p:tgtEl>
                                        <p:attrNameLst>
                                          <p:attrName>style.visibility</p:attrName>
                                        </p:attrNameLst>
                                      </p:cBhvr>
                                      <p:to>
                                        <p:strVal val="visible"/>
                                      </p:to>
                                    </p:set>
                                    <p:anim calcmode="lin" valueType="num">
                                      <p:cBhvr additive="base">
                                        <p:cTn id="25" dur="500" fill="hold"/>
                                        <p:tgtEl>
                                          <p:spTgt spid="19461">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46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9461">
                                            <p:txEl>
                                              <p:pRg st="2" end="2"/>
                                            </p:txEl>
                                          </p:spTgt>
                                        </p:tgtEl>
                                        <p:attrNameLst>
                                          <p:attrName>style.visibility</p:attrName>
                                        </p:attrNameLst>
                                      </p:cBhvr>
                                      <p:to>
                                        <p:strVal val="visible"/>
                                      </p:to>
                                    </p:set>
                                    <p:anim calcmode="lin" valueType="num">
                                      <p:cBhvr additive="base">
                                        <p:cTn id="37" dur="500" fill="hold"/>
                                        <p:tgtEl>
                                          <p:spTgt spid="19461">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946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103442" y="1379805"/>
            <a:ext cx="7929586"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buFontTx/>
              <a:buNone/>
              <a:tabLst/>
            </a:pPr>
            <a:r>
              <a:rPr lang="ar-TN" sz="2000" dirty="0" smtClean="0">
                <a:latin typeface="Times New Roman" pitchFamily="18" charset="0"/>
                <a:ea typeface="Calibri" pitchFamily="34" charset="0"/>
                <a:cs typeface="+mj-cs"/>
              </a:rPr>
              <a:t>فقد أرجع أبو هريرة فشل تجربة الحس إلى أسباب مختلفة لكنه حصرها في الآخر فألقى بعضها على ريحانة </a:t>
            </a:r>
            <a:r>
              <a:rPr lang="ar-TN" sz="2000" dirty="0" err="1" smtClean="0">
                <a:latin typeface="Times New Roman" pitchFamily="18" charset="0"/>
                <a:ea typeface="Calibri" pitchFamily="34" charset="0"/>
                <a:cs typeface="+mj-cs"/>
              </a:rPr>
              <a:t>و</a:t>
            </a:r>
            <a:r>
              <a:rPr lang="ar-TN" sz="2000" dirty="0" smtClean="0">
                <a:latin typeface="Times New Roman" pitchFamily="18" charset="0"/>
                <a:ea typeface="Calibri" pitchFamily="34" charset="0"/>
                <a:cs typeface="+mj-cs"/>
              </a:rPr>
              <a:t> بعضها الأخر على طبيعة التجربة نفسها إذ هي في اعتقاده: </a:t>
            </a:r>
            <a:endPar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endParaRPr>
          </a:p>
          <a:p>
            <a:pPr marL="0" marR="0" lvl="0" indent="0" algn="just" defTabSz="914400" rtl="1" eaLnBrk="1" fontAlgn="base" latinLnBrk="0" hangingPunct="1">
              <a:lnSpc>
                <a:spcPct val="150000"/>
              </a:lnSpc>
              <a:spcBef>
                <a:spcPct val="0"/>
              </a:spcBef>
              <a:spcAft>
                <a:spcPct val="0"/>
              </a:spcAft>
              <a:buClrTx/>
              <a:buSzTx/>
              <a:buFontTx/>
              <a:buNone/>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1- تجربة مبتورة نظرت إلى الإنسان بعين واحدة على انه جسد </a:t>
            </a:r>
            <a:r>
              <a:rPr lang="ar-TN" sz="2000" dirty="0" smtClean="0">
                <a:latin typeface="Times New Roman" pitchFamily="18" charset="0"/>
                <a:ea typeface="Calibri" pitchFamily="34" charset="0"/>
                <a:cs typeface="+mj-cs"/>
              </a:rPr>
              <a:t>فوفرت </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له غذاء الجسد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أهملت غذاء الروح"لقد علمتني الطعام ملذته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ما سكرته فهل علمنك يا ريحانة الجوع ؟".</a:t>
            </a:r>
            <a:endParaRPr kumimoji="0" lang="fr-FR" sz="2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2- هي تجربة قاصرة عجزت على أن تملأ</a:t>
            </a:r>
            <a:r>
              <a:rPr kumimoji="0" lang="ar-TN" sz="2000" b="0" i="0" u="none" strike="noStrike" cap="none" normalizeH="0" dirty="0" smtClean="0">
                <a:ln>
                  <a:noFill/>
                </a:ln>
                <a:solidFill>
                  <a:schemeClr val="tx1"/>
                </a:solidFill>
                <a:effectLst/>
                <a:latin typeface="Times New Roman" pitchFamily="18" charset="0"/>
                <a:ea typeface="Calibri" pitchFamily="34" charset="0"/>
                <a:cs typeface="+mj-cs"/>
              </a:rPr>
              <a:t> في </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أبي هريرة كيانه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mj-cs"/>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 لم تستطع أن تنسيه هادم اللذات "لا يطربني شيء مثل الزهرة على القبر"،"لو كان إلى النسيان سبيل لكان ريحك أنساني لكن هيهات".</a:t>
            </a:r>
            <a:endParaRPr kumimoji="0" lang="fr-FR" sz="2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mj-cs"/>
              </a:rPr>
              <a:t>3- هي تجربة قائمة على الحس </a:t>
            </a:r>
            <a:endParaRPr kumimoji="0" lang="fr-FR" sz="2000" b="0" i="0" u="none" strike="noStrike" cap="none" normalizeH="0" baseline="0" dirty="0" smtClean="0">
              <a:ln>
                <a:noFill/>
              </a:ln>
              <a:solidFill>
                <a:schemeClr val="tx1"/>
              </a:solidFill>
              <a:effectLst/>
              <a:latin typeface="Arial" pitchFamily="34" charset="0"/>
              <a:cs typeface="+mj-cs"/>
            </a:endParaRPr>
          </a:p>
        </p:txBody>
      </p:sp>
      <p:sp>
        <p:nvSpPr>
          <p:cNvPr id="5" name="Rectangle 4"/>
          <p:cNvSpPr/>
          <p:nvPr/>
        </p:nvSpPr>
        <p:spPr>
          <a:xfrm>
            <a:off x="3985999" y="714356"/>
            <a:ext cx="3801041" cy="523220"/>
          </a:xfrm>
          <a:prstGeom prst="rect">
            <a:avLst/>
          </a:prstGeom>
        </p:spPr>
        <p:txBody>
          <a:bodyPr wrap="none">
            <a:spAutoFit/>
          </a:bodyPr>
          <a:lstStyle/>
          <a:p>
            <a:pPr lvl="0" algn="r" rtl="1" fontAlgn="base">
              <a:spcBef>
                <a:spcPct val="0"/>
              </a:spcBef>
              <a:spcAft>
                <a:spcPct val="0"/>
              </a:spcAft>
            </a:pPr>
            <a:r>
              <a:rPr lang="ar-TN" sz="2800" b="1" dirty="0" smtClean="0">
                <a:solidFill>
                  <a:srgbClr val="663300"/>
                </a:solidFill>
                <a:effectLst>
                  <a:glow rad="228600">
                    <a:schemeClr val="accent6">
                      <a:satMod val="175000"/>
                      <a:alpha val="40000"/>
                    </a:schemeClr>
                  </a:glow>
                  <a:outerShdw blurRad="38100" dist="38100" dir="2700000" algn="tl">
                    <a:srgbClr val="000000">
                      <a:alpha val="43137"/>
                    </a:srgbClr>
                  </a:outerShdw>
                </a:effectLst>
                <a:latin typeface="Times New Roman" pitchFamily="18" charset="0"/>
                <a:ea typeface="Calibri" pitchFamily="34" charset="0"/>
                <a:cs typeface="Times New Roman" pitchFamily="18" charset="0"/>
              </a:rPr>
              <a:t>ج. أسباب فشل التجربة الأولى: </a:t>
            </a:r>
            <a:endParaRPr lang="fr-FR" sz="2800" b="1" dirty="0" smtClean="0">
              <a:solidFill>
                <a:srgbClr val="663300"/>
              </a:solidFill>
              <a:effectLst>
                <a:glow rad="228600">
                  <a:schemeClr val="accent6">
                    <a:satMod val="175000"/>
                    <a:alpha val="40000"/>
                  </a:schemeClr>
                </a:glow>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433">
                                            <p:txEl>
                                              <p:pRg st="1" end="1"/>
                                            </p:txEl>
                                          </p:spTgt>
                                        </p:tgtEl>
                                        <p:attrNameLst>
                                          <p:attrName>style.visibility</p:attrName>
                                        </p:attrNameLst>
                                      </p:cBhvr>
                                      <p:to>
                                        <p:strVal val="visible"/>
                                      </p:to>
                                    </p:set>
                                    <p:anim calcmode="lin" valueType="num">
                                      <p:cBhvr additive="base">
                                        <p:cTn id="13" dur="500" fill="hold"/>
                                        <p:tgtEl>
                                          <p:spTgt spid="1843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8433">
                                            <p:txEl>
                                              <p:pRg st="0" end="0"/>
                                            </p:txEl>
                                          </p:spTgt>
                                        </p:tgtEl>
                                        <p:attrNameLst>
                                          <p:attrName>style.visibility</p:attrName>
                                        </p:attrNameLst>
                                      </p:cBhvr>
                                      <p:to>
                                        <p:strVal val="visible"/>
                                      </p:to>
                                    </p:set>
                                    <p:anim calcmode="lin" valueType="num">
                                      <p:cBhvr additive="base">
                                        <p:cTn id="19" dur="500" fill="hold"/>
                                        <p:tgtEl>
                                          <p:spTgt spid="1843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8433">
                                            <p:txEl>
                                              <p:pRg st="2" end="2"/>
                                            </p:txEl>
                                          </p:spTgt>
                                        </p:tgtEl>
                                        <p:attrNameLst>
                                          <p:attrName>style.visibility</p:attrName>
                                        </p:attrNameLst>
                                      </p:cBhvr>
                                      <p:to>
                                        <p:strVal val="visible"/>
                                      </p:to>
                                    </p:set>
                                    <p:anim calcmode="lin" valueType="num">
                                      <p:cBhvr additive="base">
                                        <p:cTn id="25" dur="500" fill="hold"/>
                                        <p:tgtEl>
                                          <p:spTgt spid="1843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43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8433">
                                            <p:txEl>
                                              <p:pRg st="3" end="3"/>
                                            </p:txEl>
                                          </p:spTgt>
                                        </p:tgtEl>
                                        <p:attrNameLst>
                                          <p:attrName>style.visibility</p:attrName>
                                        </p:attrNameLst>
                                      </p:cBhvr>
                                      <p:to>
                                        <p:strVal val="visible"/>
                                      </p:to>
                                    </p:set>
                                    <p:anim calcmode="lin" valueType="num">
                                      <p:cBhvr additive="base">
                                        <p:cTn id="31" dur="500" fill="hold"/>
                                        <p:tgtEl>
                                          <p:spTgt spid="1843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43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7258072" cy="4525963"/>
          </a:xfrm>
        </p:spPr>
        <p:txBody>
          <a:bodyPr>
            <a:normAutofit/>
          </a:bodyPr>
          <a:lstStyle/>
          <a:p>
            <a:pPr marL="0" lvl="0" indent="0" algn="just" rtl="1" eaLnBrk="0" fontAlgn="base" hangingPunct="0">
              <a:lnSpc>
                <a:spcPct val="200000"/>
              </a:lnSpc>
              <a:spcBef>
                <a:spcPct val="0"/>
              </a:spcBef>
              <a:spcAft>
                <a:spcPct val="0"/>
              </a:spcAft>
              <a:buNone/>
            </a:pPr>
            <a:r>
              <a:rPr lang="ar-TN" sz="2000" dirty="0" smtClean="0">
                <a:latin typeface="Times New Roman" pitchFamily="18" charset="0"/>
                <a:ea typeface="Calibri" pitchFamily="34" charset="0"/>
                <a:cs typeface="+mj-cs"/>
              </a:rPr>
              <a:t>4- هي تجربة متعتها آنية ظرفية"لا خير في مائدة تجري من تحتها الأنهار </a:t>
            </a:r>
            <a:r>
              <a:rPr lang="ar-TN" sz="2000" dirty="0" err="1" smtClean="0">
                <a:latin typeface="Times New Roman" pitchFamily="18" charset="0"/>
                <a:ea typeface="Calibri" pitchFamily="34" charset="0"/>
                <a:cs typeface="+mj-cs"/>
              </a:rPr>
              <a:t>و</a:t>
            </a:r>
            <a:r>
              <a:rPr lang="ar-TN" sz="2000" dirty="0" smtClean="0">
                <a:latin typeface="Times New Roman" pitchFamily="18" charset="0"/>
                <a:ea typeface="Calibri" pitchFamily="34" charset="0"/>
                <a:cs typeface="+mj-cs"/>
              </a:rPr>
              <a:t> عليها الفواكه البكر تجعل </a:t>
            </a:r>
            <a:r>
              <a:rPr lang="ar-TN" sz="2000" dirty="0" err="1" smtClean="0">
                <a:latin typeface="Times New Roman" pitchFamily="18" charset="0"/>
                <a:ea typeface="Calibri" pitchFamily="34" charset="0"/>
                <a:cs typeface="+mj-cs"/>
              </a:rPr>
              <a:t>لك</a:t>
            </a:r>
            <a:r>
              <a:rPr lang="ar-TN" sz="2000" dirty="0" smtClean="0">
                <a:latin typeface="Times New Roman" pitchFamily="18" charset="0"/>
                <a:ea typeface="Calibri" pitchFamily="34" charset="0"/>
                <a:cs typeface="+mj-cs"/>
              </a:rPr>
              <a:t> .و تأذنين بالجولان فيها"</a:t>
            </a:r>
            <a:endParaRPr lang="fr-FR" sz="2000" dirty="0" smtClean="0">
              <a:latin typeface="Arial" pitchFamily="34" charset="0"/>
              <a:cs typeface="+mj-cs"/>
            </a:endParaRPr>
          </a:p>
          <a:p>
            <a:pPr marL="0" lvl="0" indent="0" algn="just" rtl="1" eaLnBrk="0" fontAlgn="base" hangingPunct="0">
              <a:lnSpc>
                <a:spcPct val="200000"/>
              </a:lnSpc>
              <a:spcBef>
                <a:spcPct val="0"/>
              </a:spcBef>
              <a:spcAft>
                <a:spcPct val="0"/>
              </a:spcAft>
              <a:buNone/>
            </a:pPr>
            <a:r>
              <a:rPr lang="ar-TN" sz="2000" dirty="0" smtClean="0">
                <a:latin typeface="Times New Roman" pitchFamily="18" charset="0"/>
                <a:ea typeface="Calibri" pitchFamily="34" charset="0"/>
                <a:cs typeface="+mj-cs"/>
              </a:rPr>
              <a:t>5- هي تجربة تدور في حلقة مفرغة لا تطور فيها </a:t>
            </a:r>
            <a:r>
              <a:rPr lang="ar-TN" sz="2000" dirty="0" err="1" smtClean="0">
                <a:latin typeface="Times New Roman" pitchFamily="18" charset="0"/>
                <a:ea typeface="Calibri" pitchFamily="34" charset="0"/>
                <a:cs typeface="+mj-cs"/>
              </a:rPr>
              <a:t>و</a:t>
            </a:r>
            <a:r>
              <a:rPr lang="ar-TN" sz="2000" dirty="0" smtClean="0">
                <a:latin typeface="Times New Roman" pitchFamily="18" charset="0"/>
                <a:ea typeface="Calibri" pitchFamily="34" charset="0"/>
                <a:cs typeface="+mj-cs"/>
              </a:rPr>
              <a:t> لا نمو"مملة".</a:t>
            </a:r>
            <a:endParaRPr lang="fr-FR" sz="2000" dirty="0" smtClean="0">
              <a:latin typeface="Arial" pitchFamily="34" charset="0"/>
              <a:cs typeface="+mj-cs"/>
            </a:endParaRPr>
          </a:p>
          <a:p>
            <a:pPr marL="0" lvl="0" indent="0" algn="just" rtl="1" eaLnBrk="0" fontAlgn="base" hangingPunct="0">
              <a:lnSpc>
                <a:spcPct val="200000"/>
              </a:lnSpc>
              <a:spcBef>
                <a:spcPct val="0"/>
              </a:spcBef>
              <a:spcAft>
                <a:spcPct val="0"/>
              </a:spcAft>
              <a:buNone/>
            </a:pPr>
            <a:r>
              <a:rPr lang="ar-TN" sz="2000" dirty="0" smtClean="0">
                <a:latin typeface="Times New Roman" pitchFamily="18" charset="0"/>
                <a:ea typeface="Calibri" pitchFamily="34" charset="0"/>
                <a:cs typeface="+mj-cs"/>
              </a:rPr>
              <a:t>6- هي تجربة لا تشبع ،جوع يولد جوع .</a:t>
            </a:r>
            <a:endParaRPr lang="fr-FR" sz="2000" dirty="0" smtClean="0">
              <a:latin typeface="Arial" pitchFamily="34" charset="0"/>
              <a:cs typeface="+mj-cs"/>
            </a:endParaRPr>
          </a:p>
          <a:p>
            <a:pPr marL="0" lvl="0" indent="0" algn="just" rtl="1" eaLnBrk="0" fontAlgn="base" hangingPunct="0">
              <a:lnSpc>
                <a:spcPct val="200000"/>
              </a:lnSpc>
              <a:spcBef>
                <a:spcPct val="0"/>
              </a:spcBef>
              <a:spcAft>
                <a:spcPct val="0"/>
              </a:spcAft>
              <a:buNone/>
            </a:pPr>
            <a:r>
              <a:rPr lang="ar-TN" sz="2000" dirty="0" smtClean="0">
                <a:latin typeface="Times New Roman" pitchFamily="18" charset="0"/>
                <a:ea typeface="Calibri" pitchFamily="34" charset="0"/>
                <a:cs typeface="+mj-cs"/>
              </a:rPr>
              <a:t>7- إضافة إلى  أن أبا هريرة خرج من سكينة (زوجة،بيت،قيم) إلى سكينة أخرى (ريحانة، بيت،قيم).</a:t>
            </a:r>
            <a:endParaRPr lang="ar-TN" sz="2000" dirty="0" smtClean="0">
              <a:latin typeface="Arial" pitchFamily="34" charset="0"/>
              <a:cs typeface="+mj-cs"/>
            </a:endParaRPr>
          </a:p>
          <a:p>
            <a:endParaRPr lang="fr-FR" dirty="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428596" y="1785926"/>
            <a:ext cx="7358082"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50000"/>
              </a:lnSpc>
              <a:spcBef>
                <a:spcPct val="0"/>
              </a:spcBef>
              <a:spcAft>
                <a:spcPct val="0"/>
              </a:spcAft>
              <a:buClrTx/>
              <a:buSzTx/>
              <a:buFontTx/>
              <a:buChar char="•"/>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الجسد حقيقة لا يمكن أن يتجاهلها احد ،و لكنه ليس الحقيقة كلها، فالعيب في آبي هريرة الذي تطرف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أعرب في المتعة جاعلا الحياة لذة</a:t>
            </a:r>
            <a:r>
              <a:rPr kumimoji="0" lang="ar-TN" sz="20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كلها</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بينهما اللذة جانب ضيق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الجسد مكون أساسي من مكونات الإنسان، لا يكون الإنسان إلا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به</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"و لا يتناسى الجسد إنسان إلا أكلته الخيالات".</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Char char="•"/>
              <a:tabLst/>
            </a:pP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لئن قصرت هذه التجربة عن تحقيق ما يصبو إليه أبو هريرة فإنها كانت ضرورية لان كل إنسان أول ما يمر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به</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يمر بطور التهاب الشهوة الجسدية،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هي مرحلة يعيشها جميع البشر قبل أن يتجاوزها إلى غيرها من المراحل الكيان البشري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التجربة الوجودية، فهده التجربة كل حلقاتها ضرورية </a:t>
            </a:r>
            <a:r>
              <a:rPr kumimoji="0" lang="ar-TN"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ar-TN" sz="2000" dirty="0" smtClean="0">
                <a:latin typeface="Times New Roman" pitchFamily="18" charset="0"/>
                <a:ea typeface="Calibri" pitchFamily="34" charset="0"/>
                <a:cs typeface="Times New Roman" pitchFamily="18" charset="0"/>
              </a:rPr>
              <a:t>إ</a:t>
            </a:r>
            <a:r>
              <a:rPr kumimoji="0" lang="ar-T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ن آلت إلى الخيبة.</a:t>
            </a:r>
            <a:endParaRPr kumimoji="0" lang="ar-TN"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4212998" y="928670"/>
            <a:ext cx="3092513" cy="523220"/>
          </a:xfrm>
          <a:prstGeom prst="rect">
            <a:avLst/>
          </a:prstGeom>
        </p:spPr>
        <p:txBody>
          <a:bodyPr wrap="none">
            <a:spAutoFit/>
          </a:bodyPr>
          <a:lstStyle/>
          <a:p>
            <a:pPr lvl="0" algn="r" rtl="1" fontAlgn="base">
              <a:spcBef>
                <a:spcPct val="0"/>
              </a:spcBef>
              <a:spcAft>
                <a:spcPct val="0"/>
              </a:spcAft>
            </a:pPr>
            <a:r>
              <a:rPr lang="ar-TN" sz="2800" b="1" dirty="0" smtClean="0">
                <a:solidFill>
                  <a:srgbClr val="663300"/>
                </a:solidFill>
                <a:effectLst>
                  <a:glow rad="228600">
                    <a:schemeClr val="accent6">
                      <a:satMod val="175000"/>
                      <a:alpha val="40000"/>
                    </a:schemeClr>
                  </a:glow>
                  <a:outerShdw blurRad="38100" dist="38100" dir="2700000" algn="tl">
                    <a:srgbClr val="000000">
                      <a:alpha val="43137"/>
                    </a:srgbClr>
                  </a:outerShdw>
                </a:effectLst>
                <a:latin typeface="Times New Roman" pitchFamily="18" charset="0"/>
                <a:ea typeface="Calibri" pitchFamily="34" charset="0"/>
                <a:cs typeface="Times New Roman" pitchFamily="18" charset="0"/>
              </a:rPr>
              <a:t>د- نقـــد هــذه الأسبــــاب:</a:t>
            </a:r>
            <a:endParaRPr lang="fr-FR" sz="2800" b="1" dirty="0" smtClean="0">
              <a:solidFill>
                <a:srgbClr val="663300"/>
              </a:solidFill>
              <a:effectLst>
                <a:glow rad="228600">
                  <a:schemeClr val="accent6">
                    <a:satMod val="175000"/>
                    <a:alpha val="40000"/>
                  </a:schemeClr>
                </a:glow>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09"/>
                                        </p:tgtEl>
                                        <p:attrNameLst>
                                          <p:attrName>style.visibility</p:attrName>
                                        </p:attrNameLst>
                                      </p:cBhvr>
                                      <p:to>
                                        <p:strVal val="visible"/>
                                      </p:to>
                                    </p:set>
                                    <p:anim calcmode="lin" valueType="num">
                                      <p:cBhvr additive="base">
                                        <p:cTn id="13" dur="500" fill="hold"/>
                                        <p:tgtEl>
                                          <p:spTgt spid="17409"/>
                                        </p:tgtEl>
                                        <p:attrNameLst>
                                          <p:attrName>ppt_x</p:attrName>
                                        </p:attrNameLst>
                                      </p:cBhvr>
                                      <p:tavLst>
                                        <p:tav tm="0">
                                          <p:val>
                                            <p:strVal val="#ppt_x"/>
                                          </p:val>
                                        </p:tav>
                                        <p:tav tm="100000">
                                          <p:val>
                                            <p:strVal val="#ppt_x"/>
                                          </p:val>
                                        </p:tav>
                                      </p:tavLst>
                                    </p:anim>
                                    <p:anim calcmode="lin" valueType="num">
                                      <p:cBhvr additive="base">
                                        <p:cTn id="14" dur="500" fill="hold"/>
                                        <p:tgtEl>
                                          <p:spTgt spid="174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p:bldP spid="5"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321</TotalTime>
  <Words>4257</Words>
  <Application>Microsoft Office PowerPoint</Application>
  <PresentationFormat>Affichage à l'écran (4:3)</PresentationFormat>
  <Paragraphs>199</Paragraphs>
  <Slides>44</Slides>
  <Notes>1</Notes>
  <HiddenSlides>0</HiddenSlides>
  <MMClips>0</MMClips>
  <ScaleCrop>false</ScaleCrop>
  <HeadingPairs>
    <vt:vector size="4" baseType="variant">
      <vt:variant>
        <vt:lpstr>Thème</vt:lpstr>
      </vt:variant>
      <vt:variant>
        <vt:i4>1</vt:i4>
      </vt:variant>
      <vt:variant>
        <vt:lpstr>Titres des diapositives</vt:lpstr>
      </vt:variant>
      <vt:variant>
        <vt:i4>44</vt:i4>
      </vt:variant>
    </vt:vector>
  </HeadingPairs>
  <TitlesOfParts>
    <vt:vector size="45"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lpstr>Diapositive 43</vt:lpstr>
      <vt:lpstr>Diapositive 44</vt:lpstr>
    </vt:vector>
  </TitlesOfParts>
  <Company>KEBKEF SARL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KEBKEF</dc:creator>
  <cp:lastModifiedBy>HP</cp:lastModifiedBy>
  <cp:revision>54</cp:revision>
  <dcterms:created xsi:type="dcterms:W3CDTF">2014-04-21T15:45:21Z</dcterms:created>
  <dcterms:modified xsi:type="dcterms:W3CDTF">2014-05-22T21:34:10Z</dcterms:modified>
</cp:coreProperties>
</file>